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308" r:id="rId3"/>
    <p:sldId id="325" r:id="rId4"/>
    <p:sldId id="310" r:id="rId5"/>
    <p:sldId id="329" r:id="rId6"/>
    <p:sldId id="312" r:id="rId7"/>
    <p:sldId id="309" r:id="rId8"/>
    <p:sldId id="314" r:id="rId9"/>
    <p:sldId id="313" r:id="rId10"/>
    <p:sldId id="327" r:id="rId11"/>
    <p:sldId id="328" r:id="rId12"/>
    <p:sldId id="319" r:id="rId13"/>
    <p:sldId id="321" r:id="rId14"/>
    <p:sldId id="318" r:id="rId15"/>
    <p:sldId id="322" r:id="rId16"/>
    <p:sldId id="299" r:id="rId17"/>
    <p:sldId id="29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y Thomas" initials="AT" lastIdx="1" clrIdx="0">
    <p:extLst>
      <p:ext uri="{19B8F6BF-5375-455C-9EA6-DF929625EA0E}">
        <p15:presenceInfo xmlns:p15="http://schemas.microsoft.com/office/powerpoint/2012/main" userId="S::ThomasA1@bathnes.gov.uk::49907510-21ab-4864-90e1-5e21e8ddb6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E38"/>
    <a:srgbClr val="00A3DA"/>
    <a:srgbClr val="00A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3" autoAdjust="0"/>
    <p:restoredTop sz="93537" autoAdjust="0"/>
  </p:normalViewPr>
  <p:slideViewPr>
    <p:cSldViewPr snapToGrid="0">
      <p:cViewPr varScale="1">
        <p:scale>
          <a:sx n="79" d="100"/>
          <a:sy n="79" d="100"/>
        </p:scale>
        <p:origin x="9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latin typeface="Arial Black" panose="020B0A04020102020204" pitchFamily="34" charset="0"/>
              </a:rPr>
              <a:t>21/22 Core Spending Power per head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21/22 CSP per head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D2-4C3B-97CB-21AC0714CF4C}"/>
              </c:ext>
            </c:extLst>
          </c:dPt>
          <c:dPt>
            <c:idx val="14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D2-4C3B-97CB-21AC0714CF4C}"/>
              </c:ext>
            </c:extLst>
          </c:dPt>
          <c:cat>
            <c:strRef>
              <c:f>Sheet1!$B$3:$B$152</c:f>
              <c:strCache>
                <c:ptCount val="150"/>
                <c:pt idx="0">
                  <c:v>Kensington And Chelsea</c:v>
                </c:pt>
                <c:pt idx="1">
                  <c:v>Southwark</c:v>
                </c:pt>
                <c:pt idx="2">
                  <c:v>Islington</c:v>
                </c:pt>
                <c:pt idx="3">
                  <c:v>Knowsley</c:v>
                </c:pt>
                <c:pt idx="4">
                  <c:v>Camden</c:v>
                </c:pt>
                <c:pt idx="5">
                  <c:v>Hackney</c:v>
                </c:pt>
                <c:pt idx="6">
                  <c:v>Lambeth</c:v>
                </c:pt>
                <c:pt idx="7">
                  <c:v>Tower Hamlets</c:v>
                </c:pt>
                <c:pt idx="8">
                  <c:v>Hammersmith And Fulham</c:v>
                </c:pt>
                <c:pt idx="9">
                  <c:v>Blackpool</c:v>
                </c:pt>
                <c:pt idx="10">
                  <c:v>Lewisham</c:v>
                </c:pt>
                <c:pt idx="11">
                  <c:v>Haringey</c:v>
                </c:pt>
                <c:pt idx="12">
                  <c:v>South Tyneside</c:v>
                </c:pt>
                <c:pt idx="13">
                  <c:v>Liverpool</c:v>
                </c:pt>
                <c:pt idx="14">
                  <c:v>Greenwich</c:v>
                </c:pt>
                <c:pt idx="15">
                  <c:v>Hartlepool</c:v>
                </c:pt>
                <c:pt idx="16">
                  <c:v>Richmond upon Thames</c:v>
                </c:pt>
                <c:pt idx="17">
                  <c:v>Westminster</c:v>
                </c:pt>
                <c:pt idx="18">
                  <c:v>Middlesbrough</c:v>
                </c:pt>
                <c:pt idx="19">
                  <c:v>Gateshead</c:v>
                </c:pt>
                <c:pt idx="20">
                  <c:v>Torbay</c:v>
                </c:pt>
                <c:pt idx="21">
                  <c:v>Isle of Wight</c:v>
                </c:pt>
                <c:pt idx="22">
                  <c:v>Brent</c:v>
                </c:pt>
                <c:pt idx="23">
                  <c:v>Salford</c:v>
                </c:pt>
                <c:pt idx="24">
                  <c:v>Croydon</c:v>
                </c:pt>
                <c:pt idx="25">
                  <c:v>Waltham Forest</c:v>
                </c:pt>
                <c:pt idx="26">
                  <c:v>Sunderland</c:v>
                </c:pt>
                <c:pt idx="27">
                  <c:v>Ealing</c:v>
                </c:pt>
                <c:pt idx="28">
                  <c:v>Redcar And Cleveland</c:v>
                </c:pt>
                <c:pt idx="29">
                  <c:v>Wolverhampton</c:v>
                </c:pt>
                <c:pt idx="30">
                  <c:v>Newham</c:v>
                </c:pt>
                <c:pt idx="31">
                  <c:v>Sutton</c:v>
                </c:pt>
                <c:pt idx="32">
                  <c:v>Northumberland</c:v>
                </c:pt>
                <c:pt idx="33">
                  <c:v>Sefton</c:v>
                </c:pt>
                <c:pt idx="34">
                  <c:v>Kingston upon Hull</c:v>
                </c:pt>
                <c:pt idx="35">
                  <c:v>Cumbria</c:v>
                </c:pt>
                <c:pt idx="36">
                  <c:v>Harrow</c:v>
                </c:pt>
                <c:pt idx="37">
                  <c:v>Newcastle upon Tyne</c:v>
                </c:pt>
                <c:pt idx="38">
                  <c:v>Barking And Dagenham</c:v>
                </c:pt>
                <c:pt idx="39">
                  <c:v>Wirral</c:v>
                </c:pt>
                <c:pt idx="40">
                  <c:v>North Tyneside</c:v>
                </c:pt>
                <c:pt idx="41">
                  <c:v>East Sussex</c:v>
                </c:pt>
                <c:pt idx="42">
                  <c:v>Rutland</c:v>
                </c:pt>
                <c:pt idx="43">
                  <c:v>Halton</c:v>
                </c:pt>
                <c:pt idx="44">
                  <c:v>Blackburn with Darwen</c:v>
                </c:pt>
                <c:pt idx="45">
                  <c:v>St. Helens</c:v>
                </c:pt>
                <c:pt idx="46">
                  <c:v>Kingston upon Thames</c:v>
                </c:pt>
                <c:pt idx="47">
                  <c:v>Rochdale</c:v>
                </c:pt>
                <c:pt idx="48">
                  <c:v>Sandwell</c:v>
                </c:pt>
                <c:pt idx="49">
                  <c:v>Walsall</c:v>
                </c:pt>
                <c:pt idx="50">
                  <c:v>Reading</c:v>
                </c:pt>
                <c:pt idx="51">
                  <c:v>Enfield</c:v>
                </c:pt>
                <c:pt idx="52">
                  <c:v>Dorset Council</c:v>
                </c:pt>
                <c:pt idx="53">
                  <c:v>Bedford</c:v>
                </c:pt>
                <c:pt idx="54">
                  <c:v>Durham</c:v>
                </c:pt>
                <c:pt idx="55">
                  <c:v>Devon</c:v>
                </c:pt>
                <c:pt idx="56">
                  <c:v>Manchester</c:v>
                </c:pt>
                <c:pt idx="57">
                  <c:v>North East Lincolnshire</c:v>
                </c:pt>
                <c:pt idx="58">
                  <c:v>Herefordshire</c:v>
                </c:pt>
                <c:pt idx="59">
                  <c:v>Merton</c:v>
                </c:pt>
                <c:pt idx="60">
                  <c:v>Surrey</c:v>
                </c:pt>
                <c:pt idx="61">
                  <c:v>Cornwall</c:v>
                </c:pt>
                <c:pt idx="62">
                  <c:v>Stoke-on-Trent</c:v>
                </c:pt>
                <c:pt idx="63">
                  <c:v>Oldham</c:v>
                </c:pt>
                <c:pt idx="64">
                  <c:v>Tameside</c:v>
                </c:pt>
                <c:pt idx="65">
                  <c:v>Barnet</c:v>
                </c:pt>
                <c:pt idx="66">
                  <c:v>Birmingham</c:v>
                </c:pt>
                <c:pt idx="67">
                  <c:v>Nottingham</c:v>
                </c:pt>
                <c:pt idx="68">
                  <c:v>Darlington</c:v>
                </c:pt>
                <c:pt idx="69">
                  <c:v>Norfolk</c:v>
                </c:pt>
                <c:pt idx="70">
                  <c:v>Bristol</c:v>
                </c:pt>
                <c:pt idx="71">
                  <c:v>North Yorkshire</c:v>
                </c:pt>
                <c:pt idx="72">
                  <c:v>Cheshire West and Chester</c:v>
                </c:pt>
                <c:pt idx="73">
                  <c:v>Brighton And Hove</c:v>
                </c:pt>
                <c:pt idx="74">
                  <c:v>Hounslow</c:v>
                </c:pt>
                <c:pt idx="75">
                  <c:v>Havering</c:v>
                </c:pt>
                <c:pt idx="76">
                  <c:v>Rotherham</c:v>
                </c:pt>
                <c:pt idx="77">
                  <c:v>Leicester</c:v>
                </c:pt>
                <c:pt idx="78">
                  <c:v>Plymouth</c:v>
                </c:pt>
                <c:pt idx="79">
                  <c:v>Lancashire</c:v>
                </c:pt>
                <c:pt idx="80">
                  <c:v>Redbridge</c:v>
                </c:pt>
                <c:pt idx="81">
                  <c:v>Bexley</c:v>
                </c:pt>
                <c:pt idx="82">
                  <c:v>Shropshire</c:v>
                </c:pt>
                <c:pt idx="83">
                  <c:v>Barnsley</c:v>
                </c:pt>
                <c:pt idx="84">
                  <c:v>Stockport</c:v>
                </c:pt>
                <c:pt idx="85">
                  <c:v>Wokingham</c:v>
                </c:pt>
                <c:pt idx="86">
                  <c:v>West Berkshire</c:v>
                </c:pt>
                <c:pt idx="87">
                  <c:v>Stockton-on-Tees</c:v>
                </c:pt>
                <c:pt idx="88">
                  <c:v>Sheffield</c:v>
                </c:pt>
                <c:pt idx="89">
                  <c:v>Bromley</c:v>
                </c:pt>
                <c:pt idx="90">
                  <c:v>Doncaster</c:v>
                </c:pt>
                <c:pt idx="91">
                  <c:v>Warwickshire</c:v>
                </c:pt>
                <c:pt idx="92">
                  <c:v>Oxfordshire</c:v>
                </c:pt>
                <c:pt idx="93">
                  <c:v>Bolton</c:v>
                </c:pt>
                <c:pt idx="94">
                  <c:v>Bradford</c:v>
                </c:pt>
                <c:pt idx="95">
                  <c:v>Buckinghamshire Council</c:v>
                </c:pt>
                <c:pt idx="96">
                  <c:v>Cheshire East</c:v>
                </c:pt>
                <c:pt idx="97">
                  <c:v>Wakefield</c:v>
                </c:pt>
                <c:pt idx="98">
                  <c:v>East Riding of Yorkshire</c:v>
                </c:pt>
                <c:pt idx="99">
                  <c:v>Essex</c:v>
                </c:pt>
                <c:pt idx="100">
                  <c:v>West Sussex</c:v>
                </c:pt>
                <c:pt idx="101">
                  <c:v>Kent</c:v>
                </c:pt>
                <c:pt idx="102">
                  <c:v>Somerset</c:v>
                </c:pt>
                <c:pt idx="103">
                  <c:v>Southend-on-Sea</c:v>
                </c:pt>
                <c:pt idx="104">
                  <c:v>Telford And Wrekin</c:v>
                </c:pt>
                <c:pt idx="105">
                  <c:v>Bournemouth, Christchurch and Poole</c:v>
                </c:pt>
                <c:pt idx="106">
                  <c:v>Nottinghamshire</c:v>
                </c:pt>
                <c:pt idx="107">
                  <c:v>Calderdale</c:v>
                </c:pt>
                <c:pt idx="108">
                  <c:v>North Lincolnshire</c:v>
                </c:pt>
                <c:pt idx="109">
                  <c:v>Bury</c:v>
                </c:pt>
                <c:pt idx="110">
                  <c:v>Dudley</c:v>
                </c:pt>
                <c:pt idx="111">
                  <c:v>Gloucestershire</c:v>
                </c:pt>
                <c:pt idx="112">
                  <c:v>Derbyshire</c:v>
                </c:pt>
                <c:pt idx="113">
                  <c:v>Hertfordshire</c:v>
                </c:pt>
                <c:pt idx="114">
                  <c:v>Derby</c:v>
                </c:pt>
                <c:pt idx="115">
                  <c:v>North Somerset</c:v>
                </c:pt>
                <c:pt idx="116">
                  <c:v>Wiltshire</c:v>
                </c:pt>
                <c:pt idx="117">
                  <c:v>Southampton</c:v>
                </c:pt>
                <c:pt idx="118">
                  <c:v>Central Bedfordshire</c:v>
                </c:pt>
                <c:pt idx="119">
                  <c:v>Peterborough</c:v>
                </c:pt>
                <c:pt idx="120">
                  <c:v>Portsmouth</c:v>
                </c:pt>
                <c:pt idx="121">
                  <c:v>Worcestershire</c:v>
                </c:pt>
                <c:pt idx="122">
                  <c:v>Hillingdon</c:v>
                </c:pt>
                <c:pt idx="123">
                  <c:v>Suffolk</c:v>
                </c:pt>
                <c:pt idx="124">
                  <c:v>Lincolnshire</c:v>
                </c:pt>
                <c:pt idx="125">
                  <c:v>Leeds</c:v>
                </c:pt>
                <c:pt idx="126">
                  <c:v>Cambridgeshire</c:v>
                </c:pt>
                <c:pt idx="127">
                  <c:v>Wigan</c:v>
                </c:pt>
                <c:pt idx="128">
                  <c:v>Luton</c:v>
                </c:pt>
                <c:pt idx="129">
                  <c:v>South Gloucestershire</c:v>
                </c:pt>
                <c:pt idx="130">
                  <c:v>Coventry</c:v>
                </c:pt>
                <c:pt idx="131">
                  <c:v>Bracknell Forest</c:v>
                </c:pt>
                <c:pt idx="132">
                  <c:v>Kirklees</c:v>
                </c:pt>
                <c:pt idx="133">
                  <c:v>Wandsworth</c:v>
                </c:pt>
                <c:pt idx="134">
                  <c:v>Solihull</c:v>
                </c:pt>
                <c:pt idx="135">
                  <c:v>Swindon</c:v>
                </c:pt>
                <c:pt idx="136">
                  <c:v>Milton Keynes</c:v>
                </c:pt>
                <c:pt idx="137">
                  <c:v>North Northamptonshire</c:v>
                </c:pt>
                <c:pt idx="138">
                  <c:v>Hampshire</c:v>
                </c:pt>
                <c:pt idx="139">
                  <c:v>Slough</c:v>
                </c:pt>
                <c:pt idx="140">
                  <c:v>Staffordshire</c:v>
                </c:pt>
                <c:pt idx="141">
                  <c:v>Medway</c:v>
                </c:pt>
                <c:pt idx="142">
                  <c:v>West Northamptonshire</c:v>
                </c:pt>
                <c:pt idx="143">
                  <c:v>Warrington</c:v>
                </c:pt>
                <c:pt idx="144">
                  <c:v>Thurrock</c:v>
                </c:pt>
                <c:pt idx="145">
                  <c:v>Bath And North East Somerset</c:v>
                </c:pt>
                <c:pt idx="146">
                  <c:v>Leicestershire</c:v>
                </c:pt>
                <c:pt idx="147">
                  <c:v>Trafford</c:v>
                </c:pt>
                <c:pt idx="148">
                  <c:v>York</c:v>
                </c:pt>
                <c:pt idx="149">
                  <c:v>Windsor And Maidenhead</c:v>
                </c:pt>
              </c:strCache>
            </c:strRef>
          </c:cat>
          <c:val>
            <c:numRef>
              <c:f>Sheet1!$C$3:$C$152</c:f>
              <c:numCache>
                <c:formatCode>#,##0</c:formatCode>
                <c:ptCount val="150"/>
                <c:pt idx="0">
                  <c:v>1305</c:v>
                </c:pt>
                <c:pt idx="1">
                  <c:v>1193</c:v>
                </c:pt>
                <c:pt idx="2">
                  <c:v>1192</c:v>
                </c:pt>
                <c:pt idx="3">
                  <c:v>1184</c:v>
                </c:pt>
                <c:pt idx="4">
                  <c:v>1174</c:v>
                </c:pt>
                <c:pt idx="5">
                  <c:v>1167</c:v>
                </c:pt>
                <c:pt idx="6">
                  <c:v>1156</c:v>
                </c:pt>
                <c:pt idx="7">
                  <c:v>1146</c:v>
                </c:pt>
                <c:pt idx="8">
                  <c:v>1115</c:v>
                </c:pt>
                <c:pt idx="9">
                  <c:v>1105</c:v>
                </c:pt>
                <c:pt idx="10">
                  <c:v>1100</c:v>
                </c:pt>
                <c:pt idx="11">
                  <c:v>1075</c:v>
                </c:pt>
                <c:pt idx="12">
                  <c:v>1063</c:v>
                </c:pt>
                <c:pt idx="13">
                  <c:v>1063</c:v>
                </c:pt>
                <c:pt idx="14">
                  <c:v>1059</c:v>
                </c:pt>
                <c:pt idx="15">
                  <c:v>1054</c:v>
                </c:pt>
                <c:pt idx="16">
                  <c:v>1042</c:v>
                </c:pt>
                <c:pt idx="17">
                  <c:v>1040</c:v>
                </c:pt>
                <c:pt idx="18">
                  <c:v>1032</c:v>
                </c:pt>
                <c:pt idx="19">
                  <c:v>1029</c:v>
                </c:pt>
                <c:pt idx="20">
                  <c:v>1025</c:v>
                </c:pt>
                <c:pt idx="21">
                  <c:v>1024</c:v>
                </c:pt>
                <c:pt idx="22">
                  <c:v>1022</c:v>
                </c:pt>
                <c:pt idx="23">
                  <c:v>1014</c:v>
                </c:pt>
                <c:pt idx="24">
                  <c:v>1003</c:v>
                </c:pt>
                <c:pt idx="25" formatCode="General">
                  <c:v>996</c:v>
                </c:pt>
                <c:pt idx="26" formatCode="General">
                  <c:v>995</c:v>
                </c:pt>
                <c:pt idx="27" formatCode="General">
                  <c:v>994</c:v>
                </c:pt>
                <c:pt idx="28" formatCode="General">
                  <c:v>985</c:v>
                </c:pt>
                <c:pt idx="29" formatCode="General">
                  <c:v>983</c:v>
                </c:pt>
                <c:pt idx="30" formatCode="General">
                  <c:v>978</c:v>
                </c:pt>
                <c:pt idx="31" formatCode="General">
                  <c:v>972</c:v>
                </c:pt>
                <c:pt idx="32" formatCode="General">
                  <c:v>972</c:v>
                </c:pt>
                <c:pt idx="33" formatCode="General">
                  <c:v>969</c:v>
                </c:pt>
                <c:pt idx="34" formatCode="General">
                  <c:v>968</c:v>
                </c:pt>
                <c:pt idx="35" formatCode="General">
                  <c:v>967</c:v>
                </c:pt>
                <c:pt idx="36" formatCode="General">
                  <c:v>965</c:v>
                </c:pt>
                <c:pt idx="37" formatCode="General">
                  <c:v>963</c:v>
                </c:pt>
                <c:pt idx="38" formatCode="General">
                  <c:v>961</c:v>
                </c:pt>
                <c:pt idx="39" formatCode="General">
                  <c:v>960</c:v>
                </c:pt>
                <c:pt idx="40" formatCode="General">
                  <c:v>958</c:v>
                </c:pt>
                <c:pt idx="41" formatCode="General">
                  <c:v>955</c:v>
                </c:pt>
                <c:pt idx="42" formatCode="General">
                  <c:v>953</c:v>
                </c:pt>
                <c:pt idx="43" formatCode="General">
                  <c:v>948</c:v>
                </c:pt>
                <c:pt idx="44" formatCode="General">
                  <c:v>946</c:v>
                </c:pt>
                <c:pt idx="45" formatCode="General">
                  <c:v>945</c:v>
                </c:pt>
                <c:pt idx="46" formatCode="General">
                  <c:v>945</c:v>
                </c:pt>
                <c:pt idx="47" formatCode="General">
                  <c:v>944</c:v>
                </c:pt>
                <c:pt idx="48" formatCode="General">
                  <c:v>942</c:v>
                </c:pt>
                <c:pt idx="49" formatCode="General">
                  <c:v>942</c:v>
                </c:pt>
                <c:pt idx="50" formatCode="General">
                  <c:v>941</c:v>
                </c:pt>
                <c:pt idx="51" formatCode="General">
                  <c:v>939</c:v>
                </c:pt>
                <c:pt idx="52" formatCode="General">
                  <c:v>936</c:v>
                </c:pt>
                <c:pt idx="53" formatCode="General">
                  <c:v>934</c:v>
                </c:pt>
                <c:pt idx="54" formatCode="General">
                  <c:v>934</c:v>
                </c:pt>
                <c:pt idx="55" formatCode="General">
                  <c:v>933</c:v>
                </c:pt>
                <c:pt idx="56" formatCode="General">
                  <c:v>930</c:v>
                </c:pt>
                <c:pt idx="57" formatCode="General">
                  <c:v>930</c:v>
                </c:pt>
                <c:pt idx="58" formatCode="General">
                  <c:v>929</c:v>
                </c:pt>
                <c:pt idx="59" formatCode="General">
                  <c:v>927</c:v>
                </c:pt>
                <c:pt idx="60" formatCode="General">
                  <c:v>924</c:v>
                </c:pt>
                <c:pt idx="61" formatCode="General">
                  <c:v>917</c:v>
                </c:pt>
                <c:pt idx="62" formatCode="General">
                  <c:v>916</c:v>
                </c:pt>
                <c:pt idx="63" formatCode="General">
                  <c:v>916</c:v>
                </c:pt>
                <c:pt idx="64" formatCode="General">
                  <c:v>915</c:v>
                </c:pt>
                <c:pt idx="65" formatCode="General">
                  <c:v>914</c:v>
                </c:pt>
                <c:pt idx="66" formatCode="General">
                  <c:v>914</c:v>
                </c:pt>
                <c:pt idx="67" formatCode="General">
                  <c:v>914</c:v>
                </c:pt>
                <c:pt idx="68" formatCode="General">
                  <c:v>913</c:v>
                </c:pt>
                <c:pt idx="69" formatCode="General">
                  <c:v>910</c:v>
                </c:pt>
                <c:pt idx="70" formatCode="General">
                  <c:v>905</c:v>
                </c:pt>
                <c:pt idx="71" formatCode="General">
                  <c:v>900</c:v>
                </c:pt>
                <c:pt idx="72" formatCode="General">
                  <c:v>900</c:v>
                </c:pt>
                <c:pt idx="73" formatCode="General">
                  <c:v>896</c:v>
                </c:pt>
                <c:pt idx="74" formatCode="General">
                  <c:v>894</c:v>
                </c:pt>
                <c:pt idx="75" formatCode="General">
                  <c:v>893</c:v>
                </c:pt>
                <c:pt idx="76" formatCode="General">
                  <c:v>893</c:v>
                </c:pt>
                <c:pt idx="77" formatCode="General">
                  <c:v>890</c:v>
                </c:pt>
                <c:pt idx="78" formatCode="General">
                  <c:v>888</c:v>
                </c:pt>
                <c:pt idx="79" formatCode="General">
                  <c:v>887</c:v>
                </c:pt>
                <c:pt idx="80" formatCode="General">
                  <c:v>882</c:v>
                </c:pt>
                <c:pt idx="81" formatCode="General">
                  <c:v>882</c:v>
                </c:pt>
                <c:pt idx="82" formatCode="General">
                  <c:v>880</c:v>
                </c:pt>
                <c:pt idx="83" formatCode="General">
                  <c:v>876</c:v>
                </c:pt>
                <c:pt idx="84" formatCode="General">
                  <c:v>874</c:v>
                </c:pt>
                <c:pt idx="85" formatCode="General">
                  <c:v>873</c:v>
                </c:pt>
                <c:pt idx="86" formatCode="General">
                  <c:v>873</c:v>
                </c:pt>
                <c:pt idx="87" formatCode="General">
                  <c:v>873</c:v>
                </c:pt>
                <c:pt idx="88" formatCode="General">
                  <c:v>872</c:v>
                </c:pt>
                <c:pt idx="89" formatCode="General">
                  <c:v>868</c:v>
                </c:pt>
                <c:pt idx="90" formatCode="General">
                  <c:v>868</c:v>
                </c:pt>
                <c:pt idx="91" formatCode="General">
                  <c:v>868</c:v>
                </c:pt>
                <c:pt idx="92" formatCode="General">
                  <c:v>865</c:v>
                </c:pt>
                <c:pt idx="93" formatCode="General">
                  <c:v>863</c:v>
                </c:pt>
                <c:pt idx="94" formatCode="General">
                  <c:v>862</c:v>
                </c:pt>
                <c:pt idx="95" formatCode="General">
                  <c:v>862</c:v>
                </c:pt>
                <c:pt idx="96" formatCode="General">
                  <c:v>861</c:v>
                </c:pt>
                <c:pt idx="97" formatCode="General">
                  <c:v>859</c:v>
                </c:pt>
                <c:pt idx="98" formatCode="General">
                  <c:v>859</c:v>
                </c:pt>
                <c:pt idx="99" formatCode="General">
                  <c:v>859</c:v>
                </c:pt>
                <c:pt idx="100" formatCode="General">
                  <c:v>858</c:v>
                </c:pt>
                <c:pt idx="101" formatCode="General">
                  <c:v>856</c:v>
                </c:pt>
                <c:pt idx="102" formatCode="General">
                  <c:v>852</c:v>
                </c:pt>
                <c:pt idx="103" formatCode="General">
                  <c:v>849</c:v>
                </c:pt>
                <c:pt idx="104" formatCode="General">
                  <c:v>845</c:v>
                </c:pt>
                <c:pt idx="105" formatCode="General">
                  <c:v>845</c:v>
                </c:pt>
                <c:pt idx="106" formatCode="General">
                  <c:v>845</c:v>
                </c:pt>
                <c:pt idx="107" formatCode="General">
                  <c:v>843</c:v>
                </c:pt>
                <c:pt idx="108" formatCode="General">
                  <c:v>837</c:v>
                </c:pt>
                <c:pt idx="109" formatCode="General">
                  <c:v>837</c:v>
                </c:pt>
                <c:pt idx="110" formatCode="General">
                  <c:v>834</c:v>
                </c:pt>
                <c:pt idx="111" formatCode="General">
                  <c:v>834</c:v>
                </c:pt>
                <c:pt idx="112" formatCode="General">
                  <c:v>834</c:v>
                </c:pt>
                <c:pt idx="113" formatCode="General">
                  <c:v>834</c:v>
                </c:pt>
                <c:pt idx="114" formatCode="General">
                  <c:v>833</c:v>
                </c:pt>
                <c:pt idx="115" formatCode="General">
                  <c:v>832</c:v>
                </c:pt>
                <c:pt idx="116" formatCode="General">
                  <c:v>832</c:v>
                </c:pt>
                <c:pt idx="117" formatCode="General">
                  <c:v>829</c:v>
                </c:pt>
                <c:pt idx="118" formatCode="General">
                  <c:v>826</c:v>
                </c:pt>
                <c:pt idx="119" formatCode="General">
                  <c:v>825</c:v>
                </c:pt>
                <c:pt idx="120" formatCode="General">
                  <c:v>825</c:v>
                </c:pt>
                <c:pt idx="121" formatCode="General">
                  <c:v>823</c:v>
                </c:pt>
                <c:pt idx="122" formatCode="General">
                  <c:v>822</c:v>
                </c:pt>
                <c:pt idx="123" formatCode="General">
                  <c:v>821</c:v>
                </c:pt>
                <c:pt idx="124" formatCode="General">
                  <c:v>817</c:v>
                </c:pt>
                <c:pt idx="125" formatCode="General">
                  <c:v>812</c:v>
                </c:pt>
                <c:pt idx="126" formatCode="General">
                  <c:v>809</c:v>
                </c:pt>
                <c:pt idx="127" formatCode="General">
                  <c:v>808</c:v>
                </c:pt>
                <c:pt idx="128" formatCode="General">
                  <c:v>806</c:v>
                </c:pt>
                <c:pt idx="129" formatCode="General">
                  <c:v>805</c:v>
                </c:pt>
                <c:pt idx="130" formatCode="General">
                  <c:v>805</c:v>
                </c:pt>
                <c:pt idx="131" formatCode="General">
                  <c:v>804</c:v>
                </c:pt>
                <c:pt idx="132" formatCode="General">
                  <c:v>802</c:v>
                </c:pt>
                <c:pt idx="133" formatCode="General">
                  <c:v>796</c:v>
                </c:pt>
                <c:pt idx="134" formatCode="General">
                  <c:v>793</c:v>
                </c:pt>
                <c:pt idx="135" formatCode="General">
                  <c:v>792</c:v>
                </c:pt>
                <c:pt idx="136" formatCode="General">
                  <c:v>792</c:v>
                </c:pt>
                <c:pt idx="137" formatCode="General">
                  <c:v>790</c:v>
                </c:pt>
                <c:pt idx="138" formatCode="General">
                  <c:v>789</c:v>
                </c:pt>
                <c:pt idx="139" formatCode="General">
                  <c:v>786</c:v>
                </c:pt>
                <c:pt idx="140" formatCode="General">
                  <c:v>786</c:v>
                </c:pt>
                <c:pt idx="141" formatCode="General">
                  <c:v>786</c:v>
                </c:pt>
                <c:pt idx="142" formatCode="General">
                  <c:v>783</c:v>
                </c:pt>
                <c:pt idx="143" formatCode="General">
                  <c:v>780</c:v>
                </c:pt>
                <c:pt idx="144" formatCode="General">
                  <c:v>773</c:v>
                </c:pt>
                <c:pt idx="145" formatCode="General">
                  <c:v>772</c:v>
                </c:pt>
                <c:pt idx="146" formatCode="General">
                  <c:v>761</c:v>
                </c:pt>
                <c:pt idx="147" formatCode="General">
                  <c:v>753</c:v>
                </c:pt>
                <c:pt idx="148" formatCode="General">
                  <c:v>706</c:v>
                </c:pt>
                <c:pt idx="149" formatCode="General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D2-4C3B-97CB-21AC0714C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150992"/>
        <c:axId val="91149744"/>
      </c:barChart>
      <c:catAx>
        <c:axId val="91150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49744"/>
        <c:crosses val="autoZero"/>
        <c:auto val="1"/>
        <c:lblAlgn val="ctr"/>
        <c:lblOffset val="100"/>
        <c:noMultiLvlLbl val="0"/>
      </c:catAx>
      <c:valAx>
        <c:axId val="911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5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latin typeface="Arial Black" panose="020B0A04020102020204" pitchFamily="34" charset="0"/>
              </a:rPr>
              <a:t>21/22 Core Spending Power per head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21/22 CSP per head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D2-4C3B-97CB-21AC0714CF4C}"/>
              </c:ext>
            </c:extLst>
          </c:dPt>
          <c:dPt>
            <c:idx val="14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D2-4C3B-97CB-21AC0714CF4C}"/>
              </c:ext>
            </c:extLst>
          </c:dPt>
          <c:cat>
            <c:strRef>
              <c:f>Sheet1!$B$3:$B$152</c:f>
              <c:strCache>
                <c:ptCount val="150"/>
                <c:pt idx="0">
                  <c:v>Kensington And Chelsea</c:v>
                </c:pt>
                <c:pt idx="1">
                  <c:v>Southwark</c:v>
                </c:pt>
                <c:pt idx="2">
                  <c:v>Islington</c:v>
                </c:pt>
                <c:pt idx="3">
                  <c:v>Knowsley</c:v>
                </c:pt>
                <c:pt idx="4">
                  <c:v>Camden</c:v>
                </c:pt>
                <c:pt idx="5">
                  <c:v>Hackney</c:v>
                </c:pt>
                <c:pt idx="6">
                  <c:v>Lambeth</c:v>
                </c:pt>
                <c:pt idx="7">
                  <c:v>Tower Hamlets</c:v>
                </c:pt>
                <c:pt idx="8">
                  <c:v>Hammersmith And Fulham</c:v>
                </c:pt>
                <c:pt idx="9">
                  <c:v>Blackpool</c:v>
                </c:pt>
                <c:pt idx="10">
                  <c:v>Lewisham</c:v>
                </c:pt>
                <c:pt idx="11">
                  <c:v>Haringey</c:v>
                </c:pt>
                <c:pt idx="12">
                  <c:v>South Tyneside</c:v>
                </c:pt>
                <c:pt idx="13">
                  <c:v>Liverpool</c:v>
                </c:pt>
                <c:pt idx="14">
                  <c:v>Greenwich</c:v>
                </c:pt>
                <c:pt idx="15">
                  <c:v>Hartlepool</c:v>
                </c:pt>
                <c:pt idx="16">
                  <c:v>Richmond upon Thames</c:v>
                </c:pt>
                <c:pt idx="17">
                  <c:v>Westminster</c:v>
                </c:pt>
                <c:pt idx="18">
                  <c:v>Middlesbrough</c:v>
                </c:pt>
                <c:pt idx="19">
                  <c:v>Gateshead</c:v>
                </c:pt>
                <c:pt idx="20">
                  <c:v>Torbay</c:v>
                </c:pt>
                <c:pt idx="21">
                  <c:v>Isle of Wight</c:v>
                </c:pt>
                <c:pt idx="22">
                  <c:v>Brent</c:v>
                </c:pt>
                <c:pt idx="23">
                  <c:v>Salford</c:v>
                </c:pt>
                <c:pt idx="24">
                  <c:v>Croydon</c:v>
                </c:pt>
                <c:pt idx="25">
                  <c:v>Waltham Forest</c:v>
                </c:pt>
                <c:pt idx="26">
                  <c:v>Sunderland</c:v>
                </c:pt>
                <c:pt idx="27">
                  <c:v>Ealing</c:v>
                </c:pt>
                <c:pt idx="28">
                  <c:v>Redcar And Cleveland</c:v>
                </c:pt>
                <c:pt idx="29">
                  <c:v>Wolverhampton</c:v>
                </c:pt>
                <c:pt idx="30">
                  <c:v>Newham</c:v>
                </c:pt>
                <c:pt idx="31">
                  <c:v>Sutton</c:v>
                </c:pt>
                <c:pt idx="32">
                  <c:v>Northumberland</c:v>
                </c:pt>
                <c:pt idx="33">
                  <c:v>Sefton</c:v>
                </c:pt>
                <c:pt idx="34">
                  <c:v>Kingston upon Hull</c:v>
                </c:pt>
                <c:pt idx="35">
                  <c:v>Cumbria</c:v>
                </c:pt>
                <c:pt idx="36">
                  <c:v>Harrow</c:v>
                </c:pt>
                <c:pt idx="37">
                  <c:v>Newcastle upon Tyne</c:v>
                </c:pt>
                <c:pt idx="38">
                  <c:v>Barking And Dagenham</c:v>
                </c:pt>
                <c:pt idx="39">
                  <c:v>Wirral</c:v>
                </c:pt>
                <c:pt idx="40">
                  <c:v>North Tyneside</c:v>
                </c:pt>
                <c:pt idx="41">
                  <c:v>East Sussex</c:v>
                </c:pt>
                <c:pt idx="42">
                  <c:v>Rutland</c:v>
                </c:pt>
                <c:pt idx="43">
                  <c:v>Halton</c:v>
                </c:pt>
                <c:pt idx="44">
                  <c:v>Blackburn with Darwen</c:v>
                </c:pt>
                <c:pt idx="45">
                  <c:v>St. Helens</c:v>
                </c:pt>
                <c:pt idx="46">
                  <c:v>Kingston upon Thames</c:v>
                </c:pt>
                <c:pt idx="47">
                  <c:v>Rochdale</c:v>
                </c:pt>
                <c:pt idx="48">
                  <c:v>Sandwell</c:v>
                </c:pt>
                <c:pt idx="49">
                  <c:v>Walsall</c:v>
                </c:pt>
                <c:pt idx="50">
                  <c:v>Reading</c:v>
                </c:pt>
                <c:pt idx="51">
                  <c:v>Enfield</c:v>
                </c:pt>
                <c:pt idx="52">
                  <c:v>Dorset Council</c:v>
                </c:pt>
                <c:pt idx="53">
                  <c:v>Bedford</c:v>
                </c:pt>
                <c:pt idx="54">
                  <c:v>Durham</c:v>
                </c:pt>
                <c:pt idx="55">
                  <c:v>Devon</c:v>
                </c:pt>
                <c:pt idx="56">
                  <c:v>Manchester</c:v>
                </c:pt>
                <c:pt idx="57">
                  <c:v>North East Lincolnshire</c:v>
                </c:pt>
                <c:pt idx="58">
                  <c:v>Herefordshire</c:v>
                </c:pt>
                <c:pt idx="59">
                  <c:v>Merton</c:v>
                </c:pt>
                <c:pt idx="60">
                  <c:v>Surrey</c:v>
                </c:pt>
                <c:pt idx="61">
                  <c:v>Cornwall</c:v>
                </c:pt>
                <c:pt idx="62">
                  <c:v>Stoke-on-Trent</c:v>
                </c:pt>
                <c:pt idx="63">
                  <c:v>Oldham</c:v>
                </c:pt>
                <c:pt idx="64">
                  <c:v>Tameside</c:v>
                </c:pt>
                <c:pt idx="65">
                  <c:v>Barnet</c:v>
                </c:pt>
                <c:pt idx="66">
                  <c:v>Birmingham</c:v>
                </c:pt>
                <c:pt idx="67">
                  <c:v>Nottingham</c:v>
                </c:pt>
                <c:pt idx="68">
                  <c:v>Darlington</c:v>
                </c:pt>
                <c:pt idx="69">
                  <c:v>Norfolk</c:v>
                </c:pt>
                <c:pt idx="70">
                  <c:v>Bristol</c:v>
                </c:pt>
                <c:pt idx="71">
                  <c:v>North Yorkshire</c:v>
                </c:pt>
                <c:pt idx="72">
                  <c:v>Cheshire West and Chester</c:v>
                </c:pt>
                <c:pt idx="73">
                  <c:v>Brighton And Hove</c:v>
                </c:pt>
                <c:pt idx="74">
                  <c:v>Hounslow</c:v>
                </c:pt>
                <c:pt idx="75">
                  <c:v>Havering</c:v>
                </c:pt>
                <c:pt idx="76">
                  <c:v>Rotherham</c:v>
                </c:pt>
                <c:pt idx="77">
                  <c:v>Leicester</c:v>
                </c:pt>
                <c:pt idx="78">
                  <c:v>Plymouth</c:v>
                </c:pt>
                <c:pt idx="79">
                  <c:v>Lancashire</c:v>
                </c:pt>
                <c:pt idx="80">
                  <c:v>Redbridge</c:v>
                </c:pt>
                <c:pt idx="81">
                  <c:v>Bexley</c:v>
                </c:pt>
                <c:pt idx="82">
                  <c:v>Shropshire</c:v>
                </c:pt>
                <c:pt idx="83">
                  <c:v>Barnsley</c:v>
                </c:pt>
                <c:pt idx="84">
                  <c:v>Stockport</c:v>
                </c:pt>
                <c:pt idx="85">
                  <c:v>Wokingham</c:v>
                </c:pt>
                <c:pt idx="86">
                  <c:v>West Berkshire</c:v>
                </c:pt>
                <c:pt idx="87">
                  <c:v>Stockton-on-Tees</c:v>
                </c:pt>
                <c:pt idx="88">
                  <c:v>Sheffield</c:v>
                </c:pt>
                <c:pt idx="89">
                  <c:v>Bromley</c:v>
                </c:pt>
                <c:pt idx="90">
                  <c:v>Doncaster</c:v>
                </c:pt>
                <c:pt idx="91">
                  <c:v>Warwickshire</c:v>
                </c:pt>
                <c:pt idx="92">
                  <c:v>Oxfordshire</c:v>
                </c:pt>
                <c:pt idx="93">
                  <c:v>Bolton</c:v>
                </c:pt>
                <c:pt idx="94">
                  <c:v>Bradford</c:v>
                </c:pt>
                <c:pt idx="95">
                  <c:v>Buckinghamshire Council</c:v>
                </c:pt>
                <c:pt idx="96">
                  <c:v>Cheshire East</c:v>
                </c:pt>
                <c:pt idx="97">
                  <c:v>Wakefield</c:v>
                </c:pt>
                <c:pt idx="98">
                  <c:v>East Riding of Yorkshire</c:v>
                </c:pt>
                <c:pt idx="99">
                  <c:v>Essex</c:v>
                </c:pt>
                <c:pt idx="100">
                  <c:v>West Sussex</c:v>
                </c:pt>
                <c:pt idx="101">
                  <c:v>Kent</c:v>
                </c:pt>
                <c:pt idx="102">
                  <c:v>Somerset</c:v>
                </c:pt>
                <c:pt idx="103">
                  <c:v>Southend-on-Sea</c:v>
                </c:pt>
                <c:pt idx="104">
                  <c:v>Telford And Wrekin</c:v>
                </c:pt>
                <c:pt idx="105">
                  <c:v>Bournemouth, Christchurch and Poole</c:v>
                </c:pt>
                <c:pt idx="106">
                  <c:v>Nottinghamshire</c:v>
                </c:pt>
                <c:pt idx="107">
                  <c:v>Calderdale</c:v>
                </c:pt>
                <c:pt idx="108">
                  <c:v>North Lincolnshire</c:v>
                </c:pt>
                <c:pt idx="109">
                  <c:v>Bury</c:v>
                </c:pt>
                <c:pt idx="110">
                  <c:v>Dudley</c:v>
                </c:pt>
                <c:pt idx="111">
                  <c:v>Gloucestershire</c:v>
                </c:pt>
                <c:pt idx="112">
                  <c:v>Derbyshire</c:v>
                </c:pt>
                <c:pt idx="113">
                  <c:v>Hertfordshire</c:v>
                </c:pt>
                <c:pt idx="114">
                  <c:v>Derby</c:v>
                </c:pt>
                <c:pt idx="115">
                  <c:v>North Somerset</c:v>
                </c:pt>
                <c:pt idx="116">
                  <c:v>Wiltshire</c:v>
                </c:pt>
                <c:pt idx="117">
                  <c:v>Southampton</c:v>
                </c:pt>
                <c:pt idx="118">
                  <c:v>Central Bedfordshire</c:v>
                </c:pt>
                <c:pt idx="119">
                  <c:v>Peterborough</c:v>
                </c:pt>
                <c:pt idx="120">
                  <c:v>Portsmouth</c:v>
                </c:pt>
                <c:pt idx="121">
                  <c:v>Worcestershire</c:v>
                </c:pt>
                <c:pt idx="122">
                  <c:v>Hillingdon</c:v>
                </c:pt>
                <c:pt idx="123">
                  <c:v>Suffolk</c:v>
                </c:pt>
                <c:pt idx="124">
                  <c:v>Lincolnshire</c:v>
                </c:pt>
                <c:pt idx="125">
                  <c:v>Leeds</c:v>
                </c:pt>
                <c:pt idx="126">
                  <c:v>Cambridgeshire</c:v>
                </c:pt>
                <c:pt idx="127">
                  <c:v>Wigan</c:v>
                </c:pt>
                <c:pt idx="128">
                  <c:v>Luton</c:v>
                </c:pt>
                <c:pt idx="129">
                  <c:v>South Gloucestershire</c:v>
                </c:pt>
                <c:pt idx="130">
                  <c:v>Coventry</c:v>
                </c:pt>
                <c:pt idx="131">
                  <c:v>Bracknell Forest</c:v>
                </c:pt>
                <c:pt idx="132">
                  <c:v>Kirklees</c:v>
                </c:pt>
                <c:pt idx="133">
                  <c:v>Wandsworth</c:v>
                </c:pt>
                <c:pt idx="134">
                  <c:v>Solihull</c:v>
                </c:pt>
                <c:pt idx="135">
                  <c:v>Swindon</c:v>
                </c:pt>
                <c:pt idx="136">
                  <c:v>Milton Keynes</c:v>
                </c:pt>
                <c:pt idx="137">
                  <c:v>North Northamptonshire</c:v>
                </c:pt>
                <c:pt idx="138">
                  <c:v>Hampshire</c:v>
                </c:pt>
                <c:pt idx="139">
                  <c:v>Slough</c:v>
                </c:pt>
                <c:pt idx="140">
                  <c:v>Staffordshire</c:v>
                </c:pt>
                <c:pt idx="141">
                  <c:v>Medway</c:v>
                </c:pt>
                <c:pt idx="142">
                  <c:v>West Northamptonshire</c:v>
                </c:pt>
                <c:pt idx="143">
                  <c:v>Warrington</c:v>
                </c:pt>
                <c:pt idx="144">
                  <c:v>Thurrock</c:v>
                </c:pt>
                <c:pt idx="145">
                  <c:v>Bath And North East Somerset</c:v>
                </c:pt>
                <c:pt idx="146">
                  <c:v>Leicestershire</c:v>
                </c:pt>
                <c:pt idx="147">
                  <c:v>Trafford</c:v>
                </c:pt>
                <c:pt idx="148">
                  <c:v>York</c:v>
                </c:pt>
                <c:pt idx="149">
                  <c:v>Windsor And Maidenhead</c:v>
                </c:pt>
              </c:strCache>
            </c:strRef>
          </c:cat>
          <c:val>
            <c:numRef>
              <c:f>Sheet1!$C$3:$C$152</c:f>
              <c:numCache>
                <c:formatCode>#,##0</c:formatCode>
                <c:ptCount val="150"/>
                <c:pt idx="0">
                  <c:v>1305</c:v>
                </c:pt>
                <c:pt idx="1">
                  <c:v>1193</c:v>
                </c:pt>
                <c:pt idx="2">
                  <c:v>1192</c:v>
                </c:pt>
                <c:pt idx="3">
                  <c:v>1184</c:v>
                </c:pt>
                <c:pt idx="4">
                  <c:v>1174</c:v>
                </c:pt>
                <c:pt idx="5">
                  <c:v>1167</c:v>
                </c:pt>
                <c:pt idx="6">
                  <c:v>1156</c:v>
                </c:pt>
                <c:pt idx="7">
                  <c:v>1146</c:v>
                </c:pt>
                <c:pt idx="8">
                  <c:v>1115</c:v>
                </c:pt>
                <c:pt idx="9">
                  <c:v>1105</c:v>
                </c:pt>
                <c:pt idx="10">
                  <c:v>1100</c:v>
                </c:pt>
                <c:pt idx="11">
                  <c:v>1075</c:v>
                </c:pt>
                <c:pt idx="12">
                  <c:v>1063</c:v>
                </c:pt>
                <c:pt idx="13">
                  <c:v>1063</c:v>
                </c:pt>
                <c:pt idx="14">
                  <c:v>1059</c:v>
                </c:pt>
                <c:pt idx="15">
                  <c:v>1054</c:v>
                </c:pt>
                <c:pt idx="16">
                  <c:v>1042</c:v>
                </c:pt>
                <c:pt idx="17">
                  <c:v>1040</c:v>
                </c:pt>
                <c:pt idx="18">
                  <c:v>1032</c:v>
                </c:pt>
                <c:pt idx="19">
                  <c:v>1029</c:v>
                </c:pt>
                <c:pt idx="20">
                  <c:v>1025</c:v>
                </c:pt>
                <c:pt idx="21">
                  <c:v>1024</c:v>
                </c:pt>
                <c:pt idx="22">
                  <c:v>1022</c:v>
                </c:pt>
                <c:pt idx="23">
                  <c:v>1014</c:v>
                </c:pt>
                <c:pt idx="24">
                  <c:v>1003</c:v>
                </c:pt>
                <c:pt idx="25" formatCode="General">
                  <c:v>996</c:v>
                </c:pt>
                <c:pt idx="26" formatCode="General">
                  <c:v>995</c:v>
                </c:pt>
                <c:pt idx="27" formatCode="General">
                  <c:v>994</c:v>
                </c:pt>
                <c:pt idx="28" formatCode="General">
                  <c:v>985</c:v>
                </c:pt>
                <c:pt idx="29" formatCode="General">
                  <c:v>983</c:v>
                </c:pt>
                <c:pt idx="30" formatCode="General">
                  <c:v>978</c:v>
                </c:pt>
                <c:pt idx="31" formatCode="General">
                  <c:v>972</c:v>
                </c:pt>
                <c:pt idx="32" formatCode="General">
                  <c:v>972</c:v>
                </c:pt>
                <c:pt idx="33" formatCode="General">
                  <c:v>969</c:v>
                </c:pt>
                <c:pt idx="34" formatCode="General">
                  <c:v>968</c:v>
                </c:pt>
                <c:pt idx="35" formatCode="General">
                  <c:v>967</c:v>
                </c:pt>
                <c:pt idx="36" formatCode="General">
                  <c:v>965</c:v>
                </c:pt>
                <c:pt idx="37" formatCode="General">
                  <c:v>963</c:v>
                </c:pt>
                <c:pt idx="38" formatCode="General">
                  <c:v>961</c:v>
                </c:pt>
                <c:pt idx="39" formatCode="General">
                  <c:v>960</c:v>
                </c:pt>
                <c:pt idx="40" formatCode="General">
                  <c:v>958</c:v>
                </c:pt>
                <c:pt idx="41" formatCode="General">
                  <c:v>955</c:v>
                </c:pt>
                <c:pt idx="42" formatCode="General">
                  <c:v>953</c:v>
                </c:pt>
                <c:pt idx="43" formatCode="General">
                  <c:v>948</c:v>
                </c:pt>
                <c:pt idx="44" formatCode="General">
                  <c:v>946</c:v>
                </c:pt>
                <c:pt idx="45" formatCode="General">
                  <c:v>945</c:v>
                </c:pt>
                <c:pt idx="46" formatCode="General">
                  <c:v>945</c:v>
                </c:pt>
                <c:pt idx="47" formatCode="General">
                  <c:v>944</c:v>
                </c:pt>
                <c:pt idx="48" formatCode="General">
                  <c:v>942</c:v>
                </c:pt>
                <c:pt idx="49" formatCode="General">
                  <c:v>942</c:v>
                </c:pt>
                <c:pt idx="50" formatCode="General">
                  <c:v>941</c:v>
                </c:pt>
                <c:pt idx="51" formatCode="General">
                  <c:v>939</c:v>
                </c:pt>
                <c:pt idx="52" formatCode="General">
                  <c:v>936</c:v>
                </c:pt>
                <c:pt idx="53" formatCode="General">
                  <c:v>934</c:v>
                </c:pt>
                <c:pt idx="54" formatCode="General">
                  <c:v>934</c:v>
                </c:pt>
                <c:pt idx="55" formatCode="General">
                  <c:v>933</c:v>
                </c:pt>
                <c:pt idx="56" formatCode="General">
                  <c:v>930</c:v>
                </c:pt>
                <c:pt idx="57" formatCode="General">
                  <c:v>930</c:v>
                </c:pt>
                <c:pt idx="58" formatCode="General">
                  <c:v>929</c:v>
                </c:pt>
                <c:pt idx="59" formatCode="General">
                  <c:v>927</c:v>
                </c:pt>
                <c:pt idx="60" formatCode="General">
                  <c:v>924</c:v>
                </c:pt>
                <c:pt idx="61" formatCode="General">
                  <c:v>917</c:v>
                </c:pt>
                <c:pt idx="62" formatCode="General">
                  <c:v>916</c:v>
                </c:pt>
                <c:pt idx="63" formatCode="General">
                  <c:v>916</c:v>
                </c:pt>
                <c:pt idx="64" formatCode="General">
                  <c:v>915</c:v>
                </c:pt>
                <c:pt idx="65" formatCode="General">
                  <c:v>914</c:v>
                </c:pt>
                <c:pt idx="66" formatCode="General">
                  <c:v>914</c:v>
                </c:pt>
                <c:pt idx="67" formatCode="General">
                  <c:v>914</c:v>
                </c:pt>
                <c:pt idx="68" formatCode="General">
                  <c:v>913</c:v>
                </c:pt>
                <c:pt idx="69" formatCode="General">
                  <c:v>910</c:v>
                </c:pt>
                <c:pt idx="70" formatCode="General">
                  <c:v>905</c:v>
                </c:pt>
                <c:pt idx="71" formatCode="General">
                  <c:v>900</c:v>
                </c:pt>
                <c:pt idx="72" formatCode="General">
                  <c:v>900</c:v>
                </c:pt>
                <c:pt idx="73" formatCode="General">
                  <c:v>896</c:v>
                </c:pt>
                <c:pt idx="74" formatCode="General">
                  <c:v>894</c:v>
                </c:pt>
                <c:pt idx="75" formatCode="General">
                  <c:v>893</c:v>
                </c:pt>
                <c:pt idx="76" formatCode="General">
                  <c:v>893</c:v>
                </c:pt>
                <c:pt idx="77" formatCode="General">
                  <c:v>890</c:v>
                </c:pt>
                <c:pt idx="78" formatCode="General">
                  <c:v>888</c:v>
                </c:pt>
                <c:pt idx="79" formatCode="General">
                  <c:v>887</c:v>
                </c:pt>
                <c:pt idx="80" formatCode="General">
                  <c:v>882</c:v>
                </c:pt>
                <c:pt idx="81" formatCode="General">
                  <c:v>882</c:v>
                </c:pt>
                <c:pt idx="82" formatCode="General">
                  <c:v>880</c:v>
                </c:pt>
                <c:pt idx="83" formatCode="General">
                  <c:v>876</c:v>
                </c:pt>
                <c:pt idx="84" formatCode="General">
                  <c:v>874</c:v>
                </c:pt>
                <c:pt idx="85" formatCode="General">
                  <c:v>873</c:v>
                </c:pt>
                <c:pt idx="86" formatCode="General">
                  <c:v>873</c:v>
                </c:pt>
                <c:pt idx="87" formatCode="General">
                  <c:v>873</c:v>
                </c:pt>
                <c:pt idx="88" formatCode="General">
                  <c:v>872</c:v>
                </c:pt>
                <c:pt idx="89" formatCode="General">
                  <c:v>868</c:v>
                </c:pt>
                <c:pt idx="90" formatCode="General">
                  <c:v>868</c:v>
                </c:pt>
                <c:pt idx="91" formatCode="General">
                  <c:v>868</c:v>
                </c:pt>
                <c:pt idx="92" formatCode="General">
                  <c:v>865</c:v>
                </c:pt>
                <c:pt idx="93" formatCode="General">
                  <c:v>863</c:v>
                </c:pt>
                <c:pt idx="94" formatCode="General">
                  <c:v>862</c:v>
                </c:pt>
                <c:pt idx="95" formatCode="General">
                  <c:v>862</c:v>
                </c:pt>
                <c:pt idx="96" formatCode="General">
                  <c:v>861</c:v>
                </c:pt>
                <c:pt idx="97" formatCode="General">
                  <c:v>859</c:v>
                </c:pt>
                <c:pt idx="98" formatCode="General">
                  <c:v>859</c:v>
                </c:pt>
                <c:pt idx="99" formatCode="General">
                  <c:v>859</c:v>
                </c:pt>
                <c:pt idx="100" formatCode="General">
                  <c:v>858</c:v>
                </c:pt>
                <c:pt idx="101" formatCode="General">
                  <c:v>856</c:v>
                </c:pt>
                <c:pt idx="102" formatCode="General">
                  <c:v>852</c:v>
                </c:pt>
                <c:pt idx="103" formatCode="General">
                  <c:v>849</c:v>
                </c:pt>
                <c:pt idx="104" formatCode="General">
                  <c:v>845</c:v>
                </c:pt>
                <c:pt idx="105" formatCode="General">
                  <c:v>845</c:v>
                </c:pt>
                <c:pt idx="106" formatCode="General">
                  <c:v>845</c:v>
                </c:pt>
                <c:pt idx="107" formatCode="General">
                  <c:v>843</c:v>
                </c:pt>
                <c:pt idx="108" formatCode="General">
                  <c:v>837</c:v>
                </c:pt>
                <c:pt idx="109" formatCode="General">
                  <c:v>837</c:v>
                </c:pt>
                <c:pt idx="110" formatCode="General">
                  <c:v>834</c:v>
                </c:pt>
                <c:pt idx="111" formatCode="General">
                  <c:v>834</c:v>
                </c:pt>
                <c:pt idx="112" formatCode="General">
                  <c:v>834</c:v>
                </c:pt>
                <c:pt idx="113" formatCode="General">
                  <c:v>834</c:v>
                </c:pt>
                <c:pt idx="114" formatCode="General">
                  <c:v>833</c:v>
                </c:pt>
                <c:pt idx="115" formatCode="General">
                  <c:v>832</c:v>
                </c:pt>
                <c:pt idx="116" formatCode="General">
                  <c:v>832</c:v>
                </c:pt>
                <c:pt idx="117" formatCode="General">
                  <c:v>829</c:v>
                </c:pt>
                <c:pt idx="118" formatCode="General">
                  <c:v>826</c:v>
                </c:pt>
                <c:pt idx="119" formatCode="General">
                  <c:v>825</c:v>
                </c:pt>
                <c:pt idx="120" formatCode="General">
                  <c:v>825</c:v>
                </c:pt>
                <c:pt idx="121" formatCode="General">
                  <c:v>823</c:v>
                </c:pt>
                <c:pt idx="122" formatCode="General">
                  <c:v>822</c:v>
                </c:pt>
                <c:pt idx="123" formatCode="General">
                  <c:v>821</c:v>
                </c:pt>
                <c:pt idx="124" formatCode="General">
                  <c:v>817</c:v>
                </c:pt>
                <c:pt idx="125" formatCode="General">
                  <c:v>812</c:v>
                </c:pt>
                <c:pt idx="126" formatCode="General">
                  <c:v>809</c:v>
                </c:pt>
                <c:pt idx="127" formatCode="General">
                  <c:v>808</c:v>
                </c:pt>
                <c:pt idx="128" formatCode="General">
                  <c:v>806</c:v>
                </c:pt>
                <c:pt idx="129" formatCode="General">
                  <c:v>805</c:v>
                </c:pt>
                <c:pt idx="130" formatCode="General">
                  <c:v>805</c:v>
                </c:pt>
                <c:pt idx="131" formatCode="General">
                  <c:v>804</c:v>
                </c:pt>
                <c:pt idx="132" formatCode="General">
                  <c:v>802</c:v>
                </c:pt>
                <c:pt idx="133" formatCode="General">
                  <c:v>796</c:v>
                </c:pt>
                <c:pt idx="134" formatCode="General">
                  <c:v>793</c:v>
                </c:pt>
                <c:pt idx="135" formatCode="General">
                  <c:v>792</c:v>
                </c:pt>
                <c:pt idx="136" formatCode="General">
                  <c:v>792</c:v>
                </c:pt>
                <c:pt idx="137" formatCode="General">
                  <c:v>790</c:v>
                </c:pt>
                <c:pt idx="138" formatCode="General">
                  <c:v>789</c:v>
                </c:pt>
                <c:pt idx="139" formatCode="General">
                  <c:v>786</c:v>
                </c:pt>
                <c:pt idx="140" formatCode="General">
                  <c:v>786</c:v>
                </c:pt>
                <c:pt idx="141" formatCode="General">
                  <c:v>786</c:v>
                </c:pt>
                <c:pt idx="142" formatCode="General">
                  <c:v>783</c:v>
                </c:pt>
                <c:pt idx="143" formatCode="General">
                  <c:v>780</c:v>
                </c:pt>
                <c:pt idx="144" formatCode="General">
                  <c:v>773</c:v>
                </c:pt>
                <c:pt idx="145" formatCode="General">
                  <c:v>772</c:v>
                </c:pt>
                <c:pt idx="146" formatCode="General">
                  <c:v>761</c:v>
                </c:pt>
                <c:pt idx="147" formatCode="General">
                  <c:v>753</c:v>
                </c:pt>
                <c:pt idx="148" formatCode="General">
                  <c:v>706</c:v>
                </c:pt>
                <c:pt idx="149" formatCode="General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D2-4C3B-97CB-21AC0714C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150992"/>
        <c:axId val="91149744"/>
      </c:barChart>
      <c:catAx>
        <c:axId val="91150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49744"/>
        <c:crosses val="autoZero"/>
        <c:auto val="1"/>
        <c:lblAlgn val="ctr"/>
        <c:lblOffset val="100"/>
        <c:noMultiLvlLbl val="0"/>
      </c:catAx>
      <c:valAx>
        <c:axId val="911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5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latin typeface="Arial Black" panose="020B0A04020102020204" pitchFamily="34" charset="0"/>
              </a:rPr>
              <a:t>21/22 Core Spending Power per head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21/22 CSP per head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D2-4C3B-97CB-21AC0714CF4C}"/>
              </c:ext>
            </c:extLst>
          </c:dPt>
          <c:dPt>
            <c:idx val="7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4616-4354-B67E-831A8E38B662}"/>
              </c:ext>
            </c:extLst>
          </c:dPt>
          <c:dPt>
            <c:idx val="11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16-4354-B67E-831A8E38B662}"/>
              </c:ext>
            </c:extLst>
          </c:dPt>
          <c:dPt>
            <c:idx val="11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616-4354-B67E-831A8E38B662}"/>
              </c:ext>
            </c:extLst>
          </c:dPt>
          <c:dPt>
            <c:idx val="12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16-4354-B67E-831A8E38B662}"/>
              </c:ext>
            </c:extLst>
          </c:dPt>
          <c:dPt>
            <c:idx val="13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16-4354-B67E-831A8E38B662}"/>
              </c:ext>
            </c:extLst>
          </c:dPt>
          <c:dPt>
            <c:idx val="14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D2-4C3B-97CB-21AC0714CF4C}"/>
              </c:ext>
            </c:extLst>
          </c:dPt>
          <c:cat>
            <c:strRef>
              <c:f>Sheet1!$B$3:$B$152</c:f>
              <c:strCache>
                <c:ptCount val="150"/>
                <c:pt idx="0">
                  <c:v>Kensington And Chelsea</c:v>
                </c:pt>
                <c:pt idx="1">
                  <c:v>Southwark</c:v>
                </c:pt>
                <c:pt idx="2">
                  <c:v>Islington</c:v>
                </c:pt>
                <c:pt idx="3">
                  <c:v>Knowsley</c:v>
                </c:pt>
                <c:pt idx="4">
                  <c:v>Camden</c:v>
                </c:pt>
                <c:pt idx="5">
                  <c:v>Hackney</c:v>
                </c:pt>
                <c:pt idx="6">
                  <c:v>Lambeth</c:v>
                </c:pt>
                <c:pt idx="7">
                  <c:v>Tower Hamlets</c:v>
                </c:pt>
                <c:pt idx="8">
                  <c:v>Hammersmith And Fulham</c:v>
                </c:pt>
                <c:pt idx="9">
                  <c:v>Blackpool</c:v>
                </c:pt>
                <c:pt idx="10">
                  <c:v>Lewisham</c:v>
                </c:pt>
                <c:pt idx="11">
                  <c:v>Haringey</c:v>
                </c:pt>
                <c:pt idx="12">
                  <c:v>South Tyneside</c:v>
                </c:pt>
                <c:pt idx="13">
                  <c:v>Liverpool</c:v>
                </c:pt>
                <c:pt idx="14">
                  <c:v>Greenwich</c:v>
                </c:pt>
                <c:pt idx="15">
                  <c:v>Hartlepool</c:v>
                </c:pt>
                <c:pt idx="16">
                  <c:v>Richmond upon Thames</c:v>
                </c:pt>
                <c:pt idx="17">
                  <c:v>Westminster</c:v>
                </c:pt>
                <c:pt idx="18">
                  <c:v>Middlesbrough</c:v>
                </c:pt>
                <c:pt idx="19">
                  <c:v>Gateshead</c:v>
                </c:pt>
                <c:pt idx="20">
                  <c:v>Torbay</c:v>
                </c:pt>
                <c:pt idx="21">
                  <c:v>Isle of Wight</c:v>
                </c:pt>
                <c:pt idx="22">
                  <c:v>Brent</c:v>
                </c:pt>
                <c:pt idx="23">
                  <c:v>Salford</c:v>
                </c:pt>
                <c:pt idx="24">
                  <c:v>Croydon</c:v>
                </c:pt>
                <c:pt idx="25">
                  <c:v>Waltham Forest</c:v>
                </c:pt>
                <c:pt idx="26">
                  <c:v>Sunderland</c:v>
                </c:pt>
                <c:pt idx="27">
                  <c:v>Ealing</c:v>
                </c:pt>
                <c:pt idx="28">
                  <c:v>Redcar And Cleveland</c:v>
                </c:pt>
                <c:pt idx="29">
                  <c:v>Wolverhampton</c:v>
                </c:pt>
                <c:pt idx="30">
                  <c:v>Newham</c:v>
                </c:pt>
                <c:pt idx="31">
                  <c:v>Sutton</c:v>
                </c:pt>
                <c:pt idx="32">
                  <c:v>Northumberland</c:v>
                </c:pt>
                <c:pt idx="33">
                  <c:v>Sefton</c:v>
                </c:pt>
                <c:pt idx="34">
                  <c:v>Kingston upon Hull</c:v>
                </c:pt>
                <c:pt idx="35">
                  <c:v>Cumbria</c:v>
                </c:pt>
                <c:pt idx="36">
                  <c:v>Harrow</c:v>
                </c:pt>
                <c:pt idx="37">
                  <c:v>Newcastle upon Tyne</c:v>
                </c:pt>
                <c:pt idx="38">
                  <c:v>Barking And Dagenham</c:v>
                </c:pt>
                <c:pt idx="39">
                  <c:v>Wirral</c:v>
                </c:pt>
                <c:pt idx="40">
                  <c:v>North Tyneside</c:v>
                </c:pt>
                <c:pt idx="41">
                  <c:v>East Sussex</c:v>
                </c:pt>
                <c:pt idx="42">
                  <c:v>Rutland</c:v>
                </c:pt>
                <c:pt idx="43">
                  <c:v>Halton</c:v>
                </c:pt>
                <c:pt idx="44">
                  <c:v>Blackburn with Darwen</c:v>
                </c:pt>
                <c:pt idx="45">
                  <c:v>St. Helens</c:v>
                </c:pt>
                <c:pt idx="46">
                  <c:v>Kingston upon Thames</c:v>
                </c:pt>
                <c:pt idx="47">
                  <c:v>Rochdale</c:v>
                </c:pt>
                <c:pt idx="48">
                  <c:v>Sandwell</c:v>
                </c:pt>
                <c:pt idx="49">
                  <c:v>Walsall</c:v>
                </c:pt>
                <c:pt idx="50">
                  <c:v>Reading</c:v>
                </c:pt>
                <c:pt idx="51">
                  <c:v>Enfield</c:v>
                </c:pt>
                <c:pt idx="52">
                  <c:v>Dorset Council</c:v>
                </c:pt>
                <c:pt idx="53">
                  <c:v>Bedford</c:v>
                </c:pt>
                <c:pt idx="54">
                  <c:v>Durham</c:v>
                </c:pt>
                <c:pt idx="55">
                  <c:v>Devon</c:v>
                </c:pt>
                <c:pt idx="56">
                  <c:v>Manchester</c:v>
                </c:pt>
                <c:pt idx="57">
                  <c:v>North East Lincolnshire</c:v>
                </c:pt>
                <c:pt idx="58">
                  <c:v>Herefordshire</c:v>
                </c:pt>
                <c:pt idx="59">
                  <c:v>Merton</c:v>
                </c:pt>
                <c:pt idx="60">
                  <c:v>Surrey</c:v>
                </c:pt>
                <c:pt idx="61">
                  <c:v>Cornwall</c:v>
                </c:pt>
                <c:pt idx="62">
                  <c:v>Stoke-on-Trent</c:v>
                </c:pt>
                <c:pt idx="63">
                  <c:v>Oldham</c:v>
                </c:pt>
                <c:pt idx="64">
                  <c:v>Tameside</c:v>
                </c:pt>
                <c:pt idx="65">
                  <c:v>Barnet</c:v>
                </c:pt>
                <c:pt idx="66">
                  <c:v>Birmingham</c:v>
                </c:pt>
                <c:pt idx="67">
                  <c:v>Nottingham</c:v>
                </c:pt>
                <c:pt idx="68">
                  <c:v>Darlington</c:v>
                </c:pt>
                <c:pt idx="69">
                  <c:v>Norfolk</c:v>
                </c:pt>
                <c:pt idx="70">
                  <c:v>Bristol</c:v>
                </c:pt>
                <c:pt idx="71">
                  <c:v>North Yorkshire</c:v>
                </c:pt>
                <c:pt idx="72">
                  <c:v>Cheshire West and Chester</c:v>
                </c:pt>
                <c:pt idx="73">
                  <c:v>Brighton And Hove</c:v>
                </c:pt>
                <c:pt idx="74">
                  <c:v>Hounslow</c:v>
                </c:pt>
                <c:pt idx="75">
                  <c:v>Havering</c:v>
                </c:pt>
                <c:pt idx="76">
                  <c:v>Rotherham</c:v>
                </c:pt>
                <c:pt idx="77">
                  <c:v>Leicester</c:v>
                </c:pt>
                <c:pt idx="78">
                  <c:v>Plymouth</c:v>
                </c:pt>
                <c:pt idx="79">
                  <c:v>Lancashire</c:v>
                </c:pt>
                <c:pt idx="80">
                  <c:v>Redbridge</c:v>
                </c:pt>
                <c:pt idx="81">
                  <c:v>Bexley</c:v>
                </c:pt>
                <c:pt idx="82">
                  <c:v>Shropshire</c:v>
                </c:pt>
                <c:pt idx="83">
                  <c:v>Barnsley</c:v>
                </c:pt>
                <c:pt idx="84">
                  <c:v>Stockport</c:v>
                </c:pt>
                <c:pt idx="85">
                  <c:v>Wokingham</c:v>
                </c:pt>
                <c:pt idx="86">
                  <c:v>West Berkshire</c:v>
                </c:pt>
                <c:pt idx="87">
                  <c:v>Stockton-on-Tees</c:v>
                </c:pt>
                <c:pt idx="88">
                  <c:v>Sheffield</c:v>
                </c:pt>
                <c:pt idx="89">
                  <c:v>Bromley</c:v>
                </c:pt>
                <c:pt idx="90">
                  <c:v>Doncaster</c:v>
                </c:pt>
                <c:pt idx="91">
                  <c:v>Warwickshire</c:v>
                </c:pt>
                <c:pt idx="92">
                  <c:v>Oxfordshire</c:v>
                </c:pt>
                <c:pt idx="93">
                  <c:v>Bolton</c:v>
                </c:pt>
                <c:pt idx="94">
                  <c:v>Bradford</c:v>
                </c:pt>
                <c:pt idx="95">
                  <c:v>Buckinghamshire Council</c:v>
                </c:pt>
                <c:pt idx="96">
                  <c:v>Cheshire East</c:v>
                </c:pt>
                <c:pt idx="97">
                  <c:v>Wakefield</c:v>
                </c:pt>
                <c:pt idx="98">
                  <c:v>East Riding of Yorkshire</c:v>
                </c:pt>
                <c:pt idx="99">
                  <c:v>Essex</c:v>
                </c:pt>
                <c:pt idx="100">
                  <c:v>West Sussex</c:v>
                </c:pt>
                <c:pt idx="101">
                  <c:v>Kent</c:v>
                </c:pt>
                <c:pt idx="102">
                  <c:v>Somerset</c:v>
                </c:pt>
                <c:pt idx="103">
                  <c:v>Southend-on-Sea</c:v>
                </c:pt>
                <c:pt idx="104">
                  <c:v>Telford And Wrekin</c:v>
                </c:pt>
                <c:pt idx="105">
                  <c:v>Bournemouth, Christchurch and Poole</c:v>
                </c:pt>
                <c:pt idx="106">
                  <c:v>Nottinghamshire</c:v>
                </c:pt>
                <c:pt idx="107">
                  <c:v>Calderdale</c:v>
                </c:pt>
                <c:pt idx="108">
                  <c:v>North Lincolnshire</c:v>
                </c:pt>
                <c:pt idx="109">
                  <c:v>Bury</c:v>
                </c:pt>
                <c:pt idx="110">
                  <c:v>Dudley</c:v>
                </c:pt>
                <c:pt idx="111">
                  <c:v>Gloucestershire</c:v>
                </c:pt>
                <c:pt idx="112">
                  <c:v>Derbyshire</c:v>
                </c:pt>
                <c:pt idx="113">
                  <c:v>Hertfordshire</c:v>
                </c:pt>
                <c:pt idx="114">
                  <c:v>Derby</c:v>
                </c:pt>
                <c:pt idx="115">
                  <c:v>North Somerset</c:v>
                </c:pt>
                <c:pt idx="116">
                  <c:v>Wiltshire</c:v>
                </c:pt>
                <c:pt idx="117">
                  <c:v>Southampton</c:v>
                </c:pt>
                <c:pt idx="118">
                  <c:v>Central Bedfordshire</c:v>
                </c:pt>
                <c:pt idx="119">
                  <c:v>Peterborough</c:v>
                </c:pt>
                <c:pt idx="120">
                  <c:v>Portsmouth</c:v>
                </c:pt>
                <c:pt idx="121">
                  <c:v>Worcestershire</c:v>
                </c:pt>
                <c:pt idx="122">
                  <c:v>Hillingdon</c:v>
                </c:pt>
                <c:pt idx="123">
                  <c:v>Suffolk</c:v>
                </c:pt>
                <c:pt idx="124">
                  <c:v>Lincolnshire</c:v>
                </c:pt>
                <c:pt idx="125">
                  <c:v>Leeds</c:v>
                </c:pt>
                <c:pt idx="126">
                  <c:v>Cambridgeshire</c:v>
                </c:pt>
                <c:pt idx="127">
                  <c:v>Wigan</c:v>
                </c:pt>
                <c:pt idx="128">
                  <c:v>Luton</c:v>
                </c:pt>
                <c:pt idx="129">
                  <c:v>South Gloucestershire</c:v>
                </c:pt>
                <c:pt idx="130">
                  <c:v>Coventry</c:v>
                </c:pt>
                <c:pt idx="131">
                  <c:v>Bracknell Forest</c:v>
                </c:pt>
                <c:pt idx="132">
                  <c:v>Kirklees</c:v>
                </c:pt>
                <c:pt idx="133">
                  <c:v>Wandsworth</c:v>
                </c:pt>
                <c:pt idx="134">
                  <c:v>Solihull</c:v>
                </c:pt>
                <c:pt idx="135">
                  <c:v>Swindon</c:v>
                </c:pt>
                <c:pt idx="136">
                  <c:v>Milton Keynes</c:v>
                </c:pt>
                <c:pt idx="137">
                  <c:v>North Northamptonshire</c:v>
                </c:pt>
                <c:pt idx="138">
                  <c:v>Hampshire</c:v>
                </c:pt>
                <c:pt idx="139">
                  <c:v>Slough</c:v>
                </c:pt>
                <c:pt idx="140">
                  <c:v>Staffordshire</c:v>
                </c:pt>
                <c:pt idx="141">
                  <c:v>Medway</c:v>
                </c:pt>
                <c:pt idx="142">
                  <c:v>West Northamptonshire</c:v>
                </c:pt>
                <c:pt idx="143">
                  <c:v>Warrington</c:v>
                </c:pt>
                <c:pt idx="144">
                  <c:v>Thurrock</c:v>
                </c:pt>
                <c:pt idx="145">
                  <c:v>Bath And North East Somerset</c:v>
                </c:pt>
                <c:pt idx="146">
                  <c:v>Leicestershire</c:v>
                </c:pt>
                <c:pt idx="147">
                  <c:v>Trafford</c:v>
                </c:pt>
                <c:pt idx="148">
                  <c:v>York</c:v>
                </c:pt>
                <c:pt idx="149">
                  <c:v>Windsor And Maidenhead</c:v>
                </c:pt>
              </c:strCache>
            </c:strRef>
          </c:cat>
          <c:val>
            <c:numRef>
              <c:f>Sheet1!$C$3:$C$152</c:f>
              <c:numCache>
                <c:formatCode>#,##0</c:formatCode>
                <c:ptCount val="150"/>
                <c:pt idx="0">
                  <c:v>1305</c:v>
                </c:pt>
                <c:pt idx="1">
                  <c:v>1193</c:v>
                </c:pt>
                <c:pt idx="2">
                  <c:v>1192</c:v>
                </c:pt>
                <c:pt idx="3">
                  <c:v>1184</c:v>
                </c:pt>
                <c:pt idx="4">
                  <c:v>1174</c:v>
                </c:pt>
                <c:pt idx="5">
                  <c:v>1167</c:v>
                </c:pt>
                <c:pt idx="6">
                  <c:v>1156</c:v>
                </c:pt>
                <c:pt idx="7">
                  <c:v>1146</c:v>
                </c:pt>
                <c:pt idx="8">
                  <c:v>1115</c:v>
                </c:pt>
                <c:pt idx="9">
                  <c:v>1105</c:v>
                </c:pt>
                <c:pt idx="10">
                  <c:v>1100</c:v>
                </c:pt>
                <c:pt idx="11">
                  <c:v>1075</c:v>
                </c:pt>
                <c:pt idx="12">
                  <c:v>1063</c:v>
                </c:pt>
                <c:pt idx="13">
                  <c:v>1063</c:v>
                </c:pt>
                <c:pt idx="14">
                  <c:v>1059</c:v>
                </c:pt>
                <c:pt idx="15">
                  <c:v>1054</c:v>
                </c:pt>
                <c:pt idx="16">
                  <c:v>1042</c:v>
                </c:pt>
                <c:pt idx="17">
                  <c:v>1040</c:v>
                </c:pt>
                <c:pt idx="18">
                  <c:v>1032</c:v>
                </c:pt>
                <c:pt idx="19">
                  <c:v>1029</c:v>
                </c:pt>
                <c:pt idx="20">
                  <c:v>1025</c:v>
                </c:pt>
                <c:pt idx="21">
                  <c:v>1024</c:v>
                </c:pt>
                <c:pt idx="22">
                  <c:v>1022</c:v>
                </c:pt>
                <c:pt idx="23">
                  <c:v>1014</c:v>
                </c:pt>
                <c:pt idx="24">
                  <c:v>1003</c:v>
                </c:pt>
                <c:pt idx="25" formatCode="General">
                  <c:v>996</c:v>
                </c:pt>
                <c:pt idx="26" formatCode="General">
                  <c:v>995</c:v>
                </c:pt>
                <c:pt idx="27" formatCode="General">
                  <c:v>994</c:v>
                </c:pt>
                <c:pt idx="28" formatCode="General">
                  <c:v>985</c:v>
                </c:pt>
                <c:pt idx="29" formatCode="General">
                  <c:v>983</c:v>
                </c:pt>
                <c:pt idx="30" formatCode="General">
                  <c:v>978</c:v>
                </c:pt>
                <c:pt idx="31" formatCode="General">
                  <c:v>972</c:v>
                </c:pt>
                <c:pt idx="32" formatCode="General">
                  <c:v>972</c:v>
                </c:pt>
                <c:pt idx="33" formatCode="General">
                  <c:v>969</c:v>
                </c:pt>
                <c:pt idx="34" formatCode="General">
                  <c:v>968</c:v>
                </c:pt>
                <c:pt idx="35" formatCode="General">
                  <c:v>967</c:v>
                </c:pt>
                <c:pt idx="36" formatCode="General">
                  <c:v>965</c:v>
                </c:pt>
                <c:pt idx="37" formatCode="General">
                  <c:v>963</c:v>
                </c:pt>
                <c:pt idx="38" formatCode="General">
                  <c:v>961</c:v>
                </c:pt>
                <c:pt idx="39" formatCode="General">
                  <c:v>960</c:v>
                </c:pt>
                <c:pt idx="40" formatCode="General">
                  <c:v>958</c:v>
                </c:pt>
                <c:pt idx="41" formatCode="General">
                  <c:v>955</c:v>
                </c:pt>
                <c:pt idx="42" formatCode="General">
                  <c:v>953</c:v>
                </c:pt>
                <c:pt idx="43" formatCode="General">
                  <c:v>948</c:v>
                </c:pt>
                <c:pt idx="44" formatCode="General">
                  <c:v>946</c:v>
                </c:pt>
                <c:pt idx="45" formatCode="General">
                  <c:v>945</c:v>
                </c:pt>
                <c:pt idx="46" formatCode="General">
                  <c:v>945</c:v>
                </c:pt>
                <c:pt idx="47" formatCode="General">
                  <c:v>944</c:v>
                </c:pt>
                <c:pt idx="48" formatCode="General">
                  <c:v>942</c:v>
                </c:pt>
                <c:pt idx="49" formatCode="General">
                  <c:v>942</c:v>
                </c:pt>
                <c:pt idx="50" formatCode="General">
                  <c:v>941</c:v>
                </c:pt>
                <c:pt idx="51" formatCode="General">
                  <c:v>939</c:v>
                </c:pt>
                <c:pt idx="52" formatCode="General">
                  <c:v>936</c:v>
                </c:pt>
                <c:pt idx="53" formatCode="General">
                  <c:v>934</c:v>
                </c:pt>
                <c:pt idx="54" formatCode="General">
                  <c:v>934</c:v>
                </c:pt>
                <c:pt idx="55" formatCode="General">
                  <c:v>933</c:v>
                </c:pt>
                <c:pt idx="56" formatCode="General">
                  <c:v>930</c:v>
                </c:pt>
                <c:pt idx="57" formatCode="General">
                  <c:v>930</c:v>
                </c:pt>
                <c:pt idx="58" formatCode="General">
                  <c:v>929</c:v>
                </c:pt>
                <c:pt idx="59" formatCode="General">
                  <c:v>927</c:v>
                </c:pt>
                <c:pt idx="60" formatCode="General">
                  <c:v>924</c:v>
                </c:pt>
                <c:pt idx="61" formatCode="General">
                  <c:v>917</c:v>
                </c:pt>
                <c:pt idx="62" formatCode="General">
                  <c:v>916</c:v>
                </c:pt>
                <c:pt idx="63" formatCode="General">
                  <c:v>916</c:v>
                </c:pt>
                <c:pt idx="64" formatCode="General">
                  <c:v>915</c:v>
                </c:pt>
                <c:pt idx="65" formatCode="General">
                  <c:v>914</c:v>
                </c:pt>
                <c:pt idx="66" formatCode="General">
                  <c:v>914</c:v>
                </c:pt>
                <c:pt idx="67" formatCode="General">
                  <c:v>914</c:v>
                </c:pt>
                <c:pt idx="68" formatCode="General">
                  <c:v>913</c:v>
                </c:pt>
                <c:pt idx="69" formatCode="General">
                  <c:v>910</c:v>
                </c:pt>
                <c:pt idx="70" formatCode="General">
                  <c:v>905</c:v>
                </c:pt>
                <c:pt idx="71" formatCode="General">
                  <c:v>900</c:v>
                </c:pt>
                <c:pt idx="72" formatCode="General">
                  <c:v>900</c:v>
                </c:pt>
                <c:pt idx="73" formatCode="General">
                  <c:v>896</c:v>
                </c:pt>
                <c:pt idx="74" formatCode="General">
                  <c:v>894</c:v>
                </c:pt>
                <c:pt idx="75" formatCode="General">
                  <c:v>893</c:v>
                </c:pt>
                <c:pt idx="76" formatCode="General">
                  <c:v>893</c:v>
                </c:pt>
                <c:pt idx="77" formatCode="General">
                  <c:v>890</c:v>
                </c:pt>
                <c:pt idx="78" formatCode="General">
                  <c:v>888</c:v>
                </c:pt>
                <c:pt idx="79" formatCode="General">
                  <c:v>887</c:v>
                </c:pt>
                <c:pt idx="80" formatCode="General">
                  <c:v>882</c:v>
                </c:pt>
                <c:pt idx="81" formatCode="General">
                  <c:v>882</c:v>
                </c:pt>
                <c:pt idx="82" formatCode="General">
                  <c:v>880</c:v>
                </c:pt>
                <c:pt idx="83" formatCode="General">
                  <c:v>876</c:v>
                </c:pt>
                <c:pt idx="84" formatCode="General">
                  <c:v>874</c:v>
                </c:pt>
                <c:pt idx="85" formatCode="General">
                  <c:v>873</c:v>
                </c:pt>
                <c:pt idx="86" formatCode="General">
                  <c:v>873</c:v>
                </c:pt>
                <c:pt idx="87" formatCode="General">
                  <c:v>873</c:v>
                </c:pt>
                <c:pt idx="88" formatCode="General">
                  <c:v>872</c:v>
                </c:pt>
                <c:pt idx="89" formatCode="General">
                  <c:v>868</c:v>
                </c:pt>
                <c:pt idx="90" formatCode="General">
                  <c:v>868</c:v>
                </c:pt>
                <c:pt idx="91" formatCode="General">
                  <c:v>868</c:v>
                </c:pt>
                <c:pt idx="92" formatCode="General">
                  <c:v>865</c:v>
                </c:pt>
                <c:pt idx="93" formatCode="General">
                  <c:v>863</c:v>
                </c:pt>
                <c:pt idx="94" formatCode="General">
                  <c:v>862</c:v>
                </c:pt>
                <c:pt idx="95" formatCode="General">
                  <c:v>862</c:v>
                </c:pt>
                <c:pt idx="96" formatCode="General">
                  <c:v>861</c:v>
                </c:pt>
                <c:pt idx="97" formatCode="General">
                  <c:v>859</c:v>
                </c:pt>
                <c:pt idx="98" formatCode="General">
                  <c:v>859</c:v>
                </c:pt>
                <c:pt idx="99" formatCode="General">
                  <c:v>859</c:v>
                </c:pt>
                <c:pt idx="100" formatCode="General">
                  <c:v>858</c:v>
                </c:pt>
                <c:pt idx="101" formatCode="General">
                  <c:v>856</c:v>
                </c:pt>
                <c:pt idx="102" formatCode="General">
                  <c:v>852</c:v>
                </c:pt>
                <c:pt idx="103" formatCode="General">
                  <c:v>849</c:v>
                </c:pt>
                <c:pt idx="104" formatCode="General">
                  <c:v>845</c:v>
                </c:pt>
                <c:pt idx="105" formatCode="General">
                  <c:v>845</c:v>
                </c:pt>
                <c:pt idx="106" formatCode="General">
                  <c:v>845</c:v>
                </c:pt>
                <c:pt idx="107" formatCode="General">
                  <c:v>843</c:v>
                </c:pt>
                <c:pt idx="108" formatCode="General">
                  <c:v>837</c:v>
                </c:pt>
                <c:pt idx="109" formatCode="General">
                  <c:v>837</c:v>
                </c:pt>
                <c:pt idx="110" formatCode="General">
                  <c:v>834</c:v>
                </c:pt>
                <c:pt idx="111" formatCode="General">
                  <c:v>834</c:v>
                </c:pt>
                <c:pt idx="112" formatCode="General">
                  <c:v>834</c:v>
                </c:pt>
                <c:pt idx="113" formatCode="General">
                  <c:v>834</c:v>
                </c:pt>
                <c:pt idx="114" formatCode="General">
                  <c:v>833</c:v>
                </c:pt>
                <c:pt idx="115" formatCode="General">
                  <c:v>832</c:v>
                </c:pt>
                <c:pt idx="116" formatCode="General">
                  <c:v>832</c:v>
                </c:pt>
                <c:pt idx="117" formatCode="General">
                  <c:v>829</c:v>
                </c:pt>
                <c:pt idx="118" formatCode="General">
                  <c:v>826</c:v>
                </c:pt>
                <c:pt idx="119" formatCode="General">
                  <c:v>825</c:v>
                </c:pt>
                <c:pt idx="120" formatCode="General">
                  <c:v>825</c:v>
                </c:pt>
                <c:pt idx="121" formatCode="General">
                  <c:v>823</c:v>
                </c:pt>
                <c:pt idx="122" formatCode="General">
                  <c:v>822</c:v>
                </c:pt>
                <c:pt idx="123" formatCode="General">
                  <c:v>821</c:v>
                </c:pt>
                <c:pt idx="124" formatCode="General">
                  <c:v>817</c:v>
                </c:pt>
                <c:pt idx="125" formatCode="General">
                  <c:v>812</c:v>
                </c:pt>
                <c:pt idx="126" formatCode="General">
                  <c:v>809</c:v>
                </c:pt>
                <c:pt idx="127" formatCode="General">
                  <c:v>808</c:v>
                </c:pt>
                <c:pt idx="128" formatCode="General">
                  <c:v>806</c:v>
                </c:pt>
                <c:pt idx="129" formatCode="General">
                  <c:v>805</c:v>
                </c:pt>
                <c:pt idx="130" formatCode="General">
                  <c:v>805</c:v>
                </c:pt>
                <c:pt idx="131" formatCode="General">
                  <c:v>804</c:v>
                </c:pt>
                <c:pt idx="132" formatCode="General">
                  <c:v>802</c:v>
                </c:pt>
                <c:pt idx="133" formatCode="General">
                  <c:v>796</c:v>
                </c:pt>
                <c:pt idx="134" formatCode="General">
                  <c:v>793</c:v>
                </c:pt>
                <c:pt idx="135" formatCode="General">
                  <c:v>792</c:v>
                </c:pt>
                <c:pt idx="136" formatCode="General">
                  <c:v>792</c:v>
                </c:pt>
                <c:pt idx="137" formatCode="General">
                  <c:v>790</c:v>
                </c:pt>
                <c:pt idx="138" formatCode="General">
                  <c:v>789</c:v>
                </c:pt>
                <c:pt idx="139" formatCode="General">
                  <c:v>786</c:v>
                </c:pt>
                <c:pt idx="140" formatCode="General">
                  <c:v>786</c:v>
                </c:pt>
                <c:pt idx="141" formatCode="General">
                  <c:v>786</c:v>
                </c:pt>
                <c:pt idx="142" formatCode="General">
                  <c:v>783</c:v>
                </c:pt>
                <c:pt idx="143" formatCode="General">
                  <c:v>780</c:v>
                </c:pt>
                <c:pt idx="144" formatCode="General">
                  <c:v>773</c:v>
                </c:pt>
                <c:pt idx="145" formatCode="General">
                  <c:v>772</c:v>
                </c:pt>
                <c:pt idx="146" formatCode="General">
                  <c:v>761</c:v>
                </c:pt>
                <c:pt idx="147" formatCode="General">
                  <c:v>753</c:v>
                </c:pt>
                <c:pt idx="148" formatCode="General">
                  <c:v>706</c:v>
                </c:pt>
                <c:pt idx="149" formatCode="General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D2-4C3B-97CB-21AC0714C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150992"/>
        <c:axId val="91149744"/>
      </c:barChart>
      <c:catAx>
        <c:axId val="91150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49744"/>
        <c:crosses val="autoZero"/>
        <c:auto val="1"/>
        <c:lblAlgn val="ctr"/>
        <c:lblOffset val="100"/>
        <c:noMultiLvlLbl val="0"/>
      </c:catAx>
      <c:valAx>
        <c:axId val="911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5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Growth vs</a:t>
            </a:r>
            <a:r>
              <a:rPr lang="en-GB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Funding</a:t>
            </a:r>
            <a:endParaRPr lang="en-GB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'Funding Summary'!$B$4</c:f>
              <c:strCache>
                <c:ptCount val="1"/>
                <c:pt idx="0">
                  <c:v>Growth Requirement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'Funding Summary'!$D$3:$H$3</c:f>
              <c:strCache>
                <c:ptCount val="5"/>
                <c:pt idx="0">
                  <c:v>2022/23</c:v>
                </c:pt>
                <c:pt idx="1">
                  <c:v>2023/24</c:v>
                </c:pt>
                <c:pt idx="2">
                  <c:v>2024/25</c:v>
                </c:pt>
                <c:pt idx="3">
                  <c:v>2025/26</c:v>
                </c:pt>
                <c:pt idx="4">
                  <c:v>2026/27</c:v>
                </c:pt>
              </c:strCache>
            </c:strRef>
          </c:cat>
          <c:val>
            <c:numRef>
              <c:f>'Funding Summary'!$D$4:$H$4</c:f>
              <c:numCache>
                <c:formatCode>#,##0.00;[Red]\(#,##0.00\)</c:formatCode>
                <c:ptCount val="5"/>
                <c:pt idx="0">
                  <c:v>16.727067819999917</c:v>
                </c:pt>
                <c:pt idx="1">
                  <c:v>4.9344555363999802</c:v>
                </c:pt>
                <c:pt idx="2">
                  <c:v>3.7575775271280065</c:v>
                </c:pt>
                <c:pt idx="3">
                  <c:v>7.821174717670516</c:v>
                </c:pt>
                <c:pt idx="4">
                  <c:v>10.036275372023965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F-4A26-8C09-3D82A1DD1B5F}"/>
            </c:ext>
          </c:extLst>
        </c:ser>
        <c:ser>
          <c:idx val="1"/>
          <c:order val="1"/>
          <c:tx>
            <c:strRef>
              <c:f>'Funding Summary'!$B$5</c:f>
              <c:strCache>
                <c:ptCount val="1"/>
                <c:pt idx="0">
                  <c:v>Funding Increase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'Funding Summary'!$D$3:$H$3</c:f>
              <c:strCache>
                <c:ptCount val="5"/>
                <c:pt idx="0">
                  <c:v>2022/23</c:v>
                </c:pt>
                <c:pt idx="1">
                  <c:v>2023/24</c:v>
                </c:pt>
                <c:pt idx="2">
                  <c:v>2024/25</c:v>
                </c:pt>
                <c:pt idx="3">
                  <c:v>2025/26</c:v>
                </c:pt>
                <c:pt idx="4">
                  <c:v>2026/27</c:v>
                </c:pt>
              </c:strCache>
            </c:strRef>
          </c:cat>
          <c:val>
            <c:numRef>
              <c:f>'Funding Summary'!$D$5:$H$5</c:f>
              <c:numCache>
                <c:formatCode>#,##0.00;[Red]\(#,##0.00\)</c:formatCode>
                <c:ptCount val="5"/>
                <c:pt idx="0">
                  <c:v>4.2557424632350092</c:v>
                </c:pt>
                <c:pt idx="1">
                  <c:v>-1.6992874608091881</c:v>
                </c:pt>
                <c:pt idx="2">
                  <c:v>-0.96274455338084408</c:v>
                </c:pt>
                <c:pt idx="3">
                  <c:v>1.8247137878007038</c:v>
                </c:pt>
                <c:pt idx="4">
                  <c:v>10.140639065746427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2F-4A26-8C09-3D82A1DD1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2659136"/>
        <c:axId val="522665368"/>
      </c:areaChart>
      <c:catAx>
        <c:axId val="52265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665368"/>
        <c:crosses val="autoZero"/>
        <c:auto val="1"/>
        <c:lblAlgn val="ctr"/>
        <c:lblOffset val="100"/>
        <c:noMultiLvlLbl val="0"/>
      </c:catAx>
      <c:valAx>
        <c:axId val="52266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;[Red]\(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6591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987B-29EC-4291-BA7F-917DB02C699C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64A0E-42B8-4555-A661-5A2AFE2A9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13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Aligned our borrowing needs with our capital investment delivery plans – don’t take out borrowing before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E64A0E-42B8-4555-A661-5A2AFE2A975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0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99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447B0E6-9052-EE42-AE8C-7B5DD17A6F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0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4DC5C3D-12BF-D740-81A9-D6AFAEB46A9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ACA314-C058-4E32-851E-4E358343E245}"/>
              </a:ext>
            </a:extLst>
          </p:cNvPr>
          <p:cNvSpPr txBox="1"/>
          <p:nvPr/>
        </p:nvSpPr>
        <p:spPr>
          <a:xfrm>
            <a:off x="895350" y="4840015"/>
            <a:ext cx="10401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2022/23 Budget Engagement</a:t>
            </a:r>
            <a:b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1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EAD68-23FD-427B-B3D6-79D9699DE520}"/>
              </a:ext>
            </a:extLst>
          </p:cNvPr>
          <p:cNvSpPr txBox="1"/>
          <p:nvPr/>
        </p:nvSpPr>
        <p:spPr>
          <a:xfrm>
            <a:off x="65598" y="1442037"/>
            <a:ext cx="8529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Financing changes		</a:t>
            </a:r>
            <a:r>
              <a:rPr lang="en-GB" sz="4400" dirty="0">
                <a:latin typeface="Arial Black" panose="020B0A04020102020204" pitchFamily="34" charset="0"/>
              </a:rPr>
              <a:t>£2.6m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A4426-583C-4806-9835-48BA35951C31}"/>
              </a:ext>
            </a:extLst>
          </p:cNvPr>
          <p:cNvSpPr txBox="1"/>
          <p:nvPr/>
        </p:nvSpPr>
        <p:spPr>
          <a:xfrm>
            <a:off x="65598" y="255382"/>
            <a:ext cx="81297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Funding Requirement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B4A6B-6032-4885-8D65-D810BC99D217}"/>
              </a:ext>
            </a:extLst>
          </p:cNvPr>
          <p:cNvSpPr txBox="1"/>
          <p:nvPr/>
        </p:nvSpPr>
        <p:spPr>
          <a:xfrm>
            <a:off x="65598" y="5341564"/>
            <a:ext cx="89066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Total 						</a:t>
            </a:r>
            <a:r>
              <a:rPr lang="en-GB" sz="4400" dirty="0">
                <a:latin typeface="Arial Black" panose="020B0A04020102020204" pitchFamily="34" charset="0"/>
              </a:rPr>
              <a:t>£16.6m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7E656-E0F4-47F3-81A2-BDA4E77BBA47}"/>
              </a:ext>
            </a:extLst>
          </p:cNvPr>
          <p:cNvSpPr txBox="1"/>
          <p:nvPr/>
        </p:nvSpPr>
        <p:spPr>
          <a:xfrm>
            <a:off x="65598" y="2383833"/>
            <a:ext cx="8529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Running costs				</a:t>
            </a:r>
            <a:r>
              <a:rPr lang="en-GB" sz="4400" dirty="0">
                <a:latin typeface="Arial Black" panose="020B0A04020102020204" pitchFamily="34" charset="0"/>
              </a:rPr>
              <a:t>£7.3m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A0D0C3-36AC-4C14-BF3C-FFA8AADE785D}"/>
              </a:ext>
            </a:extLst>
          </p:cNvPr>
          <p:cNvSpPr txBox="1"/>
          <p:nvPr/>
        </p:nvSpPr>
        <p:spPr>
          <a:xfrm>
            <a:off x="65598" y="3338294"/>
            <a:ext cx="79656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Planning for risks			</a:t>
            </a:r>
            <a:r>
              <a:rPr lang="en-GB" sz="4400" dirty="0">
                <a:latin typeface="Arial Black" panose="020B0A04020102020204" pitchFamily="34" charset="0"/>
              </a:rPr>
              <a:t>£2m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9AE87-CC82-4939-99D5-58D0C6CB43AD}"/>
              </a:ext>
            </a:extLst>
          </p:cNvPr>
          <p:cNvSpPr txBox="1"/>
          <p:nvPr/>
        </p:nvSpPr>
        <p:spPr>
          <a:xfrm>
            <a:off x="65598" y="4339929"/>
            <a:ext cx="8531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New funding requirement </a:t>
            </a:r>
            <a:r>
              <a:rPr lang="en-GB" sz="4400" dirty="0">
                <a:latin typeface="Arial Black" panose="020B0A04020102020204" pitchFamily="34" charset="0"/>
              </a:rPr>
              <a:t>£4.7m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80122F-5CA1-4AA4-A50F-5C44439F0C1B}"/>
              </a:ext>
            </a:extLst>
          </p:cNvPr>
          <p:cNvCxnSpPr>
            <a:cxnSpLocks/>
          </p:cNvCxnSpPr>
          <p:nvPr/>
        </p:nvCxnSpPr>
        <p:spPr>
          <a:xfrm>
            <a:off x="137160" y="5257800"/>
            <a:ext cx="86577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27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EAD68-23FD-427B-B3D6-79D9699DE520}"/>
              </a:ext>
            </a:extLst>
          </p:cNvPr>
          <p:cNvSpPr txBox="1"/>
          <p:nvPr/>
        </p:nvSpPr>
        <p:spPr>
          <a:xfrm>
            <a:off x="65598" y="1442037"/>
            <a:ext cx="8529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Financing changes		</a:t>
            </a:r>
            <a:r>
              <a:rPr lang="en-GB" sz="4400" dirty="0">
                <a:latin typeface="Arial Black" panose="020B0A04020102020204" pitchFamily="34" charset="0"/>
              </a:rPr>
              <a:t>£2.6m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A4426-583C-4806-9835-48BA35951C31}"/>
              </a:ext>
            </a:extLst>
          </p:cNvPr>
          <p:cNvSpPr txBox="1"/>
          <p:nvPr/>
        </p:nvSpPr>
        <p:spPr>
          <a:xfrm>
            <a:off x="65598" y="255382"/>
            <a:ext cx="81297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Funding Requirement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B4A6B-6032-4885-8D65-D810BC99D217}"/>
              </a:ext>
            </a:extLst>
          </p:cNvPr>
          <p:cNvSpPr txBox="1"/>
          <p:nvPr/>
        </p:nvSpPr>
        <p:spPr>
          <a:xfrm>
            <a:off x="65598" y="5341564"/>
            <a:ext cx="89066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Total 						</a:t>
            </a:r>
            <a:r>
              <a:rPr lang="en-GB" sz="4400" dirty="0">
                <a:latin typeface="Arial Black" panose="020B0A04020102020204" pitchFamily="34" charset="0"/>
              </a:rPr>
              <a:t>£16.6m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7E656-E0F4-47F3-81A2-BDA4E77BBA47}"/>
              </a:ext>
            </a:extLst>
          </p:cNvPr>
          <p:cNvSpPr txBox="1"/>
          <p:nvPr/>
        </p:nvSpPr>
        <p:spPr>
          <a:xfrm>
            <a:off x="65598" y="2383833"/>
            <a:ext cx="8529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Running costs				</a:t>
            </a:r>
            <a:r>
              <a:rPr lang="en-GB" sz="4400" dirty="0">
                <a:latin typeface="Arial Black" panose="020B0A04020102020204" pitchFamily="34" charset="0"/>
              </a:rPr>
              <a:t>£7.3m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A0D0C3-36AC-4C14-BF3C-FFA8AADE785D}"/>
              </a:ext>
            </a:extLst>
          </p:cNvPr>
          <p:cNvSpPr txBox="1"/>
          <p:nvPr/>
        </p:nvSpPr>
        <p:spPr>
          <a:xfrm>
            <a:off x="65598" y="3338294"/>
            <a:ext cx="79656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Planning for risks			</a:t>
            </a:r>
            <a:r>
              <a:rPr lang="en-GB" sz="4400" dirty="0">
                <a:latin typeface="Arial Black" panose="020B0A04020102020204" pitchFamily="34" charset="0"/>
              </a:rPr>
              <a:t>£2m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9AE87-CC82-4939-99D5-58D0C6CB43AD}"/>
              </a:ext>
            </a:extLst>
          </p:cNvPr>
          <p:cNvSpPr txBox="1"/>
          <p:nvPr/>
        </p:nvSpPr>
        <p:spPr>
          <a:xfrm>
            <a:off x="65598" y="4339929"/>
            <a:ext cx="8531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New funding requirement </a:t>
            </a:r>
            <a:r>
              <a:rPr lang="en-GB" sz="4400" dirty="0">
                <a:latin typeface="Arial Black" panose="020B0A04020102020204" pitchFamily="34" charset="0"/>
              </a:rPr>
              <a:t>£4.7m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80122F-5CA1-4AA4-A50F-5C44439F0C1B}"/>
              </a:ext>
            </a:extLst>
          </p:cNvPr>
          <p:cNvCxnSpPr>
            <a:cxnSpLocks/>
          </p:cNvCxnSpPr>
          <p:nvPr/>
        </p:nvCxnSpPr>
        <p:spPr>
          <a:xfrm>
            <a:off x="137160" y="5257800"/>
            <a:ext cx="86577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D72A98A-CF2B-4354-A2EE-DA4DEDC73BF8}"/>
              </a:ext>
            </a:extLst>
          </p:cNvPr>
          <p:cNvSpPr txBox="1"/>
          <p:nvPr/>
        </p:nvSpPr>
        <p:spPr>
          <a:xfrm>
            <a:off x="8794866" y="2798047"/>
            <a:ext cx="3397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Pay &amp; Contract inflation</a:t>
            </a:r>
          </a:p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Service demand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4CE9321B-6EF5-4BF3-B3BE-E33CFF5B93D7}"/>
              </a:ext>
            </a:extLst>
          </p:cNvPr>
          <p:cNvCxnSpPr>
            <a:cxnSpLocks/>
          </p:cNvCxnSpPr>
          <p:nvPr/>
        </p:nvCxnSpPr>
        <p:spPr>
          <a:xfrm rot="10800000">
            <a:off x="8615207" y="2714284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D1AF18E-CFFB-4D43-BC47-C32B52FBF591}"/>
              </a:ext>
            </a:extLst>
          </p:cNvPr>
          <p:cNvSpPr txBox="1"/>
          <p:nvPr/>
        </p:nvSpPr>
        <p:spPr>
          <a:xfrm>
            <a:off x="8615207" y="3782613"/>
            <a:ext cx="3596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Contingency for known risk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79A6422A-EE73-423F-BA96-3F151B527FB5}"/>
              </a:ext>
            </a:extLst>
          </p:cNvPr>
          <p:cNvCxnSpPr>
            <a:cxnSpLocks/>
          </p:cNvCxnSpPr>
          <p:nvPr/>
        </p:nvCxnSpPr>
        <p:spPr>
          <a:xfrm rot="10800000">
            <a:off x="8052208" y="3658167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7FD2EBE-BDB8-4000-A4F6-4D030AC6A4BC}"/>
              </a:ext>
            </a:extLst>
          </p:cNvPr>
          <p:cNvSpPr txBox="1"/>
          <p:nvPr/>
        </p:nvSpPr>
        <p:spPr>
          <a:xfrm>
            <a:off x="8729268" y="1729718"/>
            <a:ext cx="3397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Grant reductions</a:t>
            </a:r>
          </a:p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Interest costs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56C43CB-4C0D-4547-AF3F-F65DA9836463}"/>
              </a:ext>
            </a:extLst>
          </p:cNvPr>
          <p:cNvCxnSpPr>
            <a:cxnSpLocks/>
          </p:cNvCxnSpPr>
          <p:nvPr/>
        </p:nvCxnSpPr>
        <p:spPr>
          <a:xfrm rot="10800000">
            <a:off x="8428914" y="1639219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8CFEB2-6FFA-40BF-907B-5FBDA7D05868}"/>
              </a:ext>
            </a:extLst>
          </p:cNvPr>
          <p:cNvSpPr txBox="1"/>
          <p:nvPr/>
        </p:nvSpPr>
        <p:spPr>
          <a:xfrm>
            <a:off x="8972202" y="4510567"/>
            <a:ext cx="3397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New investment</a:t>
            </a:r>
          </a:p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Service pressures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E24720B-FDE5-4EDC-B3C8-B5DC8453D357}"/>
              </a:ext>
            </a:extLst>
          </p:cNvPr>
          <p:cNvCxnSpPr>
            <a:cxnSpLocks/>
          </p:cNvCxnSpPr>
          <p:nvPr/>
        </p:nvCxnSpPr>
        <p:spPr>
          <a:xfrm rot="10800000">
            <a:off x="8729268" y="4496571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1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770276-7B23-4649-8D72-6E75F55DEEB1}"/>
              </a:ext>
            </a:extLst>
          </p:cNvPr>
          <p:cNvSpPr txBox="1"/>
          <p:nvPr/>
        </p:nvSpPr>
        <p:spPr>
          <a:xfrm>
            <a:off x="216474" y="146901"/>
            <a:ext cx="92993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Funding is being allocated to: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5B9BF-6757-4497-A609-078C81D3E4F2}"/>
              </a:ext>
            </a:extLst>
          </p:cNvPr>
          <p:cNvSpPr txBox="1"/>
          <p:nvPr/>
        </p:nvSpPr>
        <p:spPr>
          <a:xfrm>
            <a:off x="413070" y="1213437"/>
            <a:ext cx="94532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Childrens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&amp; Adults Services	</a:t>
            </a:r>
            <a:r>
              <a:rPr lang="en-GB" sz="4400" b="1" dirty="0">
                <a:latin typeface="Arial Black" panose="020B0A04020102020204" pitchFamily="34" charset="0"/>
                <a:cs typeface="Arial" panose="020B0604020202020204" pitchFamily="34" charset="0"/>
              </a:rPr>
              <a:t>£4.3m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Funding care placements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Funding contract costs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Investment in Education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1A2B4-9B8F-4FEF-AA36-C67E4B1A9DFB}"/>
              </a:ext>
            </a:extLst>
          </p:cNvPr>
          <p:cNvSpPr txBox="1"/>
          <p:nvPr/>
        </p:nvSpPr>
        <p:spPr>
          <a:xfrm>
            <a:off x="595950" y="3685032"/>
            <a:ext cx="9453229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Climate Emergency &amp; 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Neighbourhood Services		</a:t>
            </a:r>
            <a:r>
              <a:rPr lang="en-GB" sz="4400" dirty="0">
                <a:latin typeface="Arial Black" panose="020B0A04020102020204" pitchFamily="34" charset="0"/>
              </a:rPr>
              <a:t>£1.2m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Investment in recycling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Investment in salaries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Resourcing to meet demand</a:t>
            </a:r>
          </a:p>
        </p:txBody>
      </p:sp>
    </p:spTree>
    <p:extLst>
      <p:ext uri="{BB962C8B-B14F-4D97-AF65-F5344CB8AC3E}">
        <p14:creationId xmlns:p14="http://schemas.microsoft.com/office/powerpoint/2010/main" val="3684557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6A31D-1361-4298-AE48-C150B766A79E}"/>
              </a:ext>
            </a:extLst>
          </p:cNvPr>
          <p:cNvSpPr txBox="1"/>
          <p:nvPr/>
        </p:nvSpPr>
        <p:spPr>
          <a:xfrm>
            <a:off x="307914" y="412077"/>
            <a:ext cx="92993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Funding is being allocated to: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BE42AF-0FC9-41B7-B361-EC019F52CC99}"/>
              </a:ext>
            </a:extLst>
          </p:cNvPr>
          <p:cNvSpPr txBox="1"/>
          <p:nvPr/>
        </p:nvSpPr>
        <p:spPr>
          <a:xfrm>
            <a:off x="89102" y="1515322"/>
            <a:ext cx="92817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Digital resilience and Hybrid working</a:t>
            </a:r>
            <a:endParaRPr lang="en-GB" sz="4400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38792F-3353-4346-AFE2-B56E678805FB}"/>
              </a:ext>
            </a:extLst>
          </p:cNvPr>
          <p:cNvSpPr txBox="1"/>
          <p:nvPr/>
        </p:nvSpPr>
        <p:spPr>
          <a:xfrm>
            <a:off x="89102" y="3807770"/>
            <a:ext cx="75713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Improving customer services</a:t>
            </a:r>
            <a:endParaRPr lang="en-GB" sz="4400" dirty="0">
              <a:latin typeface="Arial Black" panose="020B0A04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8805D-4B5C-4984-A6A2-52F7C89B2507}"/>
              </a:ext>
            </a:extLst>
          </p:cNvPr>
          <p:cNvSpPr txBox="1"/>
          <p:nvPr/>
        </p:nvSpPr>
        <p:spPr>
          <a:xfrm>
            <a:off x="478414" y="2654948"/>
            <a:ext cx="8501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Managing the climate emergency</a:t>
            </a:r>
            <a:endParaRPr lang="en-GB" sz="4400" dirty="0"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A772E-3BB9-45BA-AAFF-017A38C3092F}"/>
              </a:ext>
            </a:extLst>
          </p:cNvPr>
          <p:cNvSpPr txBox="1"/>
          <p:nvPr/>
        </p:nvSpPr>
        <p:spPr>
          <a:xfrm>
            <a:off x="1074150" y="4960592"/>
            <a:ext cx="85331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Addressing gaps in the workforce</a:t>
            </a:r>
            <a:endParaRPr lang="en-GB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7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EAD68-23FD-427B-B3D6-79D9699DE520}"/>
              </a:ext>
            </a:extLst>
          </p:cNvPr>
          <p:cNvSpPr txBox="1"/>
          <p:nvPr/>
        </p:nvSpPr>
        <p:spPr>
          <a:xfrm>
            <a:off x="190289" y="2273310"/>
            <a:ext cx="989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Savings plans				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£9.4m)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A4426-583C-4806-9835-48BA35951C31}"/>
              </a:ext>
            </a:extLst>
          </p:cNvPr>
          <p:cNvSpPr txBox="1"/>
          <p:nvPr/>
        </p:nvSpPr>
        <p:spPr>
          <a:xfrm>
            <a:off x="190289" y="424210"/>
            <a:ext cx="63850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Savings and Income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B4A6B-6032-4885-8D65-D810BC99D217}"/>
              </a:ext>
            </a:extLst>
          </p:cNvPr>
          <p:cNvSpPr txBox="1"/>
          <p:nvPr/>
        </p:nvSpPr>
        <p:spPr>
          <a:xfrm>
            <a:off x="190289" y="4432628"/>
            <a:ext cx="10269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Total 						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£12.3m)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7E656-E0F4-47F3-81A2-BDA4E77BBA47}"/>
              </a:ext>
            </a:extLst>
          </p:cNvPr>
          <p:cNvSpPr txBox="1"/>
          <p:nvPr/>
        </p:nvSpPr>
        <p:spPr>
          <a:xfrm>
            <a:off x="190289" y="3215106"/>
            <a:ext cx="989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Income generation		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£2.9m)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80122F-5CA1-4AA4-A50F-5C44439F0C1B}"/>
              </a:ext>
            </a:extLst>
          </p:cNvPr>
          <p:cNvCxnSpPr/>
          <p:nvPr/>
        </p:nvCxnSpPr>
        <p:spPr>
          <a:xfrm>
            <a:off x="293024" y="4260273"/>
            <a:ext cx="95646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108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6A31D-1361-4298-AE48-C150B766A79E}"/>
              </a:ext>
            </a:extLst>
          </p:cNvPr>
          <p:cNvSpPr txBox="1"/>
          <p:nvPr/>
        </p:nvSpPr>
        <p:spPr>
          <a:xfrm>
            <a:off x="307914" y="412077"/>
            <a:ext cx="65726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Savings and Income: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BE42AF-0FC9-41B7-B361-EC019F52CC99}"/>
              </a:ext>
            </a:extLst>
          </p:cNvPr>
          <p:cNvSpPr txBox="1"/>
          <p:nvPr/>
        </p:nvSpPr>
        <p:spPr>
          <a:xfrm>
            <a:off x="161838" y="1860957"/>
            <a:ext cx="11174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Realign our borrowing requirement	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£2m)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38792F-3353-4346-AFE2-B56E678805FB}"/>
              </a:ext>
            </a:extLst>
          </p:cNvPr>
          <p:cNvSpPr txBox="1"/>
          <p:nvPr/>
        </p:nvSpPr>
        <p:spPr>
          <a:xfrm>
            <a:off x="161838" y="4143374"/>
            <a:ext cx="98603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Vacancy management		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£1.3m)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8805D-4B5C-4984-A6A2-52F7C89B2507}"/>
              </a:ext>
            </a:extLst>
          </p:cNvPr>
          <p:cNvSpPr txBox="1"/>
          <p:nvPr/>
        </p:nvSpPr>
        <p:spPr>
          <a:xfrm>
            <a:off x="634278" y="2956739"/>
            <a:ext cx="9296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Commercial Estate Income	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£1m)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A772E-3BB9-45BA-AAFF-017A38C3092F}"/>
              </a:ext>
            </a:extLst>
          </p:cNvPr>
          <p:cNvSpPr txBox="1"/>
          <p:nvPr/>
        </p:nvSpPr>
        <p:spPr>
          <a:xfrm>
            <a:off x="977451" y="5330010"/>
            <a:ext cx="102370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Investment in Foster Care	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£0.49m)</a:t>
            </a:r>
          </a:p>
        </p:txBody>
      </p:sp>
    </p:spTree>
    <p:extLst>
      <p:ext uri="{BB962C8B-B14F-4D97-AF65-F5344CB8AC3E}">
        <p14:creationId xmlns:p14="http://schemas.microsoft.com/office/powerpoint/2010/main" val="1505753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A5CF9E-E5B5-4F7C-9A37-CF13CEE91D1F}"/>
              </a:ext>
            </a:extLst>
          </p:cNvPr>
          <p:cNvSpPr txBox="1"/>
          <p:nvPr/>
        </p:nvSpPr>
        <p:spPr>
          <a:xfrm>
            <a:off x="117894" y="1502231"/>
            <a:ext cx="115088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Increase in Government funding into base budget for 2022/23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2022/23 will reset the budget taking account of new funding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Council funding and the budget requirement is more aligned in future years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EB8005-CE6F-4BAC-AD0D-B6EE0DB25F62}"/>
              </a:ext>
            </a:extLst>
          </p:cNvPr>
          <p:cNvSpPr txBox="1"/>
          <p:nvPr/>
        </p:nvSpPr>
        <p:spPr>
          <a:xfrm>
            <a:off x="215867" y="375681"/>
            <a:ext cx="8384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five year forward view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4CCEC25-A480-4AD2-A097-8AB924BF0D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949985"/>
              </p:ext>
            </p:extLst>
          </p:nvPr>
        </p:nvGraphicFramePr>
        <p:xfrm>
          <a:off x="300989" y="2930236"/>
          <a:ext cx="11508827" cy="3820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668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7FF559-5C72-4977-9C8D-E9FC576A3483}"/>
              </a:ext>
            </a:extLst>
          </p:cNvPr>
          <p:cNvSpPr txBox="1"/>
          <p:nvPr/>
        </p:nvSpPr>
        <p:spPr>
          <a:xfrm>
            <a:off x="114301" y="0"/>
            <a:ext cx="1176728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Budget setting timetable: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Policy, Development and Scrutiny Panels: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Jan 10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Corporate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Jan 17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Climate Emergency and Sustainability 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Jan 19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Children, Adults, Health and Wellbeing 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Jan 31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 Corporate</a:t>
            </a:r>
          </a:p>
          <a:p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Feb 10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Cabinet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Feb 15</a:t>
            </a:r>
            <a:r>
              <a:rPr lang="en-GB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Full Council</a:t>
            </a:r>
          </a:p>
          <a:p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30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AB1475-1EA7-4AEF-828E-9AF569F942FA}"/>
              </a:ext>
            </a:extLst>
          </p:cNvPr>
          <p:cNvSpPr txBox="1"/>
          <p:nvPr/>
        </p:nvSpPr>
        <p:spPr>
          <a:xfrm>
            <a:off x="224673" y="121638"/>
            <a:ext cx="6363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Budget Context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D612F-4561-453B-A0BC-5F3A234CF922}"/>
              </a:ext>
            </a:extLst>
          </p:cNvPr>
          <p:cNvSpPr txBox="1"/>
          <p:nvPr/>
        </p:nvSpPr>
        <p:spPr>
          <a:xfrm>
            <a:off x="188720" y="1267056"/>
            <a:ext cx="10206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2020/21 Net Budget 			</a:t>
            </a:r>
            <a:r>
              <a:rPr lang="en-GB" sz="4400" dirty="0">
                <a:latin typeface="Arial Black" panose="020B0A04020102020204" pitchFamily="34" charset="0"/>
              </a:rPr>
              <a:t>£118.2m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73FB2C-1C61-4669-98A2-67DD8E5AA119}"/>
              </a:ext>
            </a:extLst>
          </p:cNvPr>
          <p:cNvSpPr txBox="1"/>
          <p:nvPr/>
        </p:nvSpPr>
        <p:spPr>
          <a:xfrm>
            <a:off x="189521" y="2150839"/>
            <a:ext cx="98299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Budget rebasing				</a:t>
            </a:r>
            <a:r>
              <a:rPr lang="en-GB" sz="4400" dirty="0">
                <a:latin typeface="Arial Black" panose="020B0A04020102020204" pitchFamily="34" charset="0"/>
              </a:rPr>
              <a:t>£15.3m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D9915-7E2F-4229-AD26-9B4275108717}"/>
              </a:ext>
            </a:extLst>
          </p:cNvPr>
          <p:cNvSpPr txBox="1"/>
          <p:nvPr/>
        </p:nvSpPr>
        <p:spPr>
          <a:xfrm>
            <a:off x="188720" y="3899260"/>
            <a:ext cx="989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Savings and income plans 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£8.5m)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CEB72-C635-4D37-8E2C-8011BECD0984}"/>
              </a:ext>
            </a:extLst>
          </p:cNvPr>
          <p:cNvSpPr txBox="1"/>
          <p:nvPr/>
        </p:nvSpPr>
        <p:spPr>
          <a:xfrm>
            <a:off x="188720" y="2985407"/>
            <a:ext cx="88889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Budget funding requirement 	</a:t>
            </a:r>
            <a:r>
              <a:rPr lang="en-GB" sz="4400" dirty="0">
                <a:latin typeface="Arial Black" panose="020B0A04020102020204" pitchFamily="34" charset="0"/>
              </a:rPr>
              <a:t>£5m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9E01A-BD36-48C9-8890-90052E51C714}"/>
              </a:ext>
            </a:extLst>
          </p:cNvPr>
          <p:cNvSpPr txBox="1"/>
          <p:nvPr/>
        </p:nvSpPr>
        <p:spPr>
          <a:xfrm>
            <a:off x="188720" y="5232890"/>
            <a:ext cx="9642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2021/22 Net Budget 			</a:t>
            </a:r>
            <a:r>
              <a:rPr lang="en-GB" sz="4400" dirty="0">
                <a:latin typeface="Arial Black" panose="020B0A04020102020204" pitchFamily="34" charset="0"/>
              </a:rPr>
              <a:t>£130m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6D4370-06B8-4EEA-A205-B3C61902F13E}"/>
              </a:ext>
            </a:extLst>
          </p:cNvPr>
          <p:cNvCxnSpPr>
            <a:cxnSpLocks/>
          </p:cNvCxnSpPr>
          <p:nvPr/>
        </p:nvCxnSpPr>
        <p:spPr>
          <a:xfrm>
            <a:off x="224673" y="4921780"/>
            <a:ext cx="108813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99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AB1475-1EA7-4AEF-828E-9AF569F942FA}"/>
              </a:ext>
            </a:extLst>
          </p:cNvPr>
          <p:cNvSpPr txBox="1"/>
          <p:nvPr/>
        </p:nvSpPr>
        <p:spPr>
          <a:xfrm>
            <a:off x="224673" y="121638"/>
            <a:ext cx="6363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Budget Context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D612F-4561-453B-A0BC-5F3A234CF922}"/>
              </a:ext>
            </a:extLst>
          </p:cNvPr>
          <p:cNvSpPr txBox="1"/>
          <p:nvPr/>
        </p:nvSpPr>
        <p:spPr>
          <a:xfrm>
            <a:off x="188720" y="1267056"/>
            <a:ext cx="10206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2020/21 Net Budget 			</a:t>
            </a:r>
            <a:r>
              <a:rPr lang="en-GB" sz="4400" dirty="0">
                <a:latin typeface="Arial Black" panose="020B0A04020102020204" pitchFamily="34" charset="0"/>
              </a:rPr>
              <a:t>£118.2m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73FB2C-1C61-4669-98A2-67DD8E5AA119}"/>
              </a:ext>
            </a:extLst>
          </p:cNvPr>
          <p:cNvSpPr txBox="1"/>
          <p:nvPr/>
        </p:nvSpPr>
        <p:spPr>
          <a:xfrm>
            <a:off x="189521" y="2150839"/>
            <a:ext cx="98299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Budget rebasing				</a:t>
            </a:r>
            <a:r>
              <a:rPr lang="en-GB" sz="4400" dirty="0">
                <a:latin typeface="Arial Black" panose="020B0A04020102020204" pitchFamily="34" charset="0"/>
              </a:rPr>
              <a:t>£15.3m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D9915-7E2F-4229-AD26-9B4275108717}"/>
              </a:ext>
            </a:extLst>
          </p:cNvPr>
          <p:cNvSpPr txBox="1"/>
          <p:nvPr/>
        </p:nvSpPr>
        <p:spPr>
          <a:xfrm>
            <a:off x="188720" y="3899260"/>
            <a:ext cx="989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Savings and income plans 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£8.5m)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CEB72-C635-4D37-8E2C-8011BECD0984}"/>
              </a:ext>
            </a:extLst>
          </p:cNvPr>
          <p:cNvSpPr txBox="1"/>
          <p:nvPr/>
        </p:nvSpPr>
        <p:spPr>
          <a:xfrm>
            <a:off x="188720" y="2985407"/>
            <a:ext cx="88889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Budget funding requirement 	</a:t>
            </a:r>
            <a:r>
              <a:rPr lang="en-GB" sz="4400" dirty="0">
                <a:latin typeface="Arial Black" panose="020B0A04020102020204" pitchFamily="34" charset="0"/>
              </a:rPr>
              <a:t>£5m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9E01A-BD36-48C9-8890-90052E51C714}"/>
              </a:ext>
            </a:extLst>
          </p:cNvPr>
          <p:cNvSpPr txBox="1"/>
          <p:nvPr/>
        </p:nvSpPr>
        <p:spPr>
          <a:xfrm>
            <a:off x="188720" y="5232890"/>
            <a:ext cx="9642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2021/22 Net Budget 			</a:t>
            </a:r>
            <a:r>
              <a:rPr lang="en-GB" sz="4400" dirty="0">
                <a:latin typeface="Arial Black" panose="020B0A04020102020204" pitchFamily="34" charset="0"/>
              </a:rPr>
              <a:t>£130m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6D4370-06B8-4EEA-A205-B3C61902F13E}"/>
              </a:ext>
            </a:extLst>
          </p:cNvPr>
          <p:cNvCxnSpPr>
            <a:cxnSpLocks/>
          </p:cNvCxnSpPr>
          <p:nvPr/>
        </p:nvCxnSpPr>
        <p:spPr>
          <a:xfrm>
            <a:off x="224673" y="4921780"/>
            <a:ext cx="108813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1D2535F-92E4-42F9-84F3-05790BDD0054}"/>
              </a:ext>
            </a:extLst>
          </p:cNvPr>
          <p:cNvSpPr txBox="1"/>
          <p:nvPr/>
        </p:nvSpPr>
        <p:spPr>
          <a:xfrm>
            <a:off x="10248557" y="2585046"/>
            <a:ext cx="201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Covid impact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120A0398-EF98-4C85-A031-3FE6C5A3A69A}"/>
              </a:ext>
            </a:extLst>
          </p:cNvPr>
          <p:cNvCxnSpPr/>
          <p:nvPr/>
        </p:nvCxnSpPr>
        <p:spPr>
          <a:xfrm rot="10800000">
            <a:off x="9941136" y="2429644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9ABA2EC-24BF-44B2-9126-F19ECB815DFD}"/>
              </a:ext>
            </a:extLst>
          </p:cNvPr>
          <p:cNvSpPr txBox="1"/>
          <p:nvPr/>
        </p:nvSpPr>
        <p:spPr>
          <a:xfrm>
            <a:off x="3406249" y="6183185"/>
            <a:ext cx="824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Available funding = Council tax, Business rates and grants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4A7747DE-9020-4B2D-86B8-B11ED2B807F8}"/>
              </a:ext>
            </a:extLst>
          </p:cNvPr>
          <p:cNvCxnSpPr>
            <a:cxnSpLocks/>
          </p:cNvCxnSpPr>
          <p:nvPr/>
        </p:nvCxnSpPr>
        <p:spPr>
          <a:xfrm rot="10800000">
            <a:off x="9852071" y="5701163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8081AE2-CEF4-45EA-8BCB-AB2F4917586F}"/>
              </a:ext>
            </a:extLst>
          </p:cNvPr>
          <p:cNvSpPr txBox="1"/>
          <p:nvPr/>
        </p:nvSpPr>
        <p:spPr>
          <a:xfrm>
            <a:off x="10395359" y="4189430"/>
            <a:ext cx="201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To balance the books</a:t>
            </a: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545BFE3E-DF22-45F0-8DDD-61AE512FA094}"/>
              </a:ext>
            </a:extLst>
          </p:cNvPr>
          <p:cNvCxnSpPr>
            <a:cxnSpLocks/>
          </p:cNvCxnSpPr>
          <p:nvPr/>
        </p:nvCxnSpPr>
        <p:spPr>
          <a:xfrm rot="10800000">
            <a:off x="10081172" y="4117959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1D0B32D-1C43-42A6-8B96-F493C7D034F6}"/>
              </a:ext>
            </a:extLst>
          </p:cNvPr>
          <p:cNvSpPr txBox="1"/>
          <p:nvPr/>
        </p:nvSpPr>
        <p:spPr>
          <a:xfrm>
            <a:off x="8888550" y="3327235"/>
            <a:ext cx="330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Inflation &amp; new demand</a:t>
            </a:r>
          </a:p>
        </p:txBody>
      </p: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B8FCCA64-3981-4A26-8063-346476E7B261}"/>
              </a:ext>
            </a:extLst>
          </p:cNvPr>
          <p:cNvCxnSpPr>
            <a:cxnSpLocks/>
          </p:cNvCxnSpPr>
          <p:nvPr/>
        </p:nvCxnSpPr>
        <p:spPr>
          <a:xfrm rot="10800000">
            <a:off x="9476167" y="3246406"/>
            <a:ext cx="1086577" cy="123085"/>
          </a:xfrm>
          <a:prstGeom prst="curvedConnector3">
            <a:avLst>
              <a:gd name="adj1" fmla="val -1284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27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7AD691-B157-433C-8AB2-E70775BDC698}"/>
              </a:ext>
            </a:extLst>
          </p:cNvPr>
          <p:cNvSpPr txBox="1"/>
          <p:nvPr/>
        </p:nvSpPr>
        <p:spPr>
          <a:xfrm>
            <a:off x="10398978" y="384607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B&amp;NES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£772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F10558-B954-4690-8113-40057144F641}"/>
              </a:ext>
            </a:extLst>
          </p:cNvPr>
          <p:cNvCxnSpPr/>
          <p:nvPr/>
        </p:nvCxnSpPr>
        <p:spPr>
          <a:xfrm flipH="1">
            <a:off x="9805089" y="4263114"/>
            <a:ext cx="593889" cy="5373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4274B89-5E05-4870-9AC7-06CEBA71F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877088"/>
              </p:ext>
            </p:extLst>
          </p:nvPr>
        </p:nvGraphicFramePr>
        <p:xfrm>
          <a:off x="0" y="3059668"/>
          <a:ext cx="10167257" cy="370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62E286A-FFA1-4FCA-B7F6-366B56C58642}"/>
              </a:ext>
            </a:extLst>
          </p:cNvPr>
          <p:cNvSpPr txBox="1"/>
          <p:nvPr/>
        </p:nvSpPr>
        <p:spPr>
          <a:xfrm>
            <a:off x="1352857" y="3059668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Camden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£1,174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EB9CCBB-4460-49F7-91A9-2EB8960CB1FF}"/>
              </a:ext>
            </a:extLst>
          </p:cNvPr>
          <p:cNvCxnSpPr/>
          <p:nvPr/>
        </p:nvCxnSpPr>
        <p:spPr>
          <a:xfrm flipH="1">
            <a:off x="758968" y="3429000"/>
            <a:ext cx="593889" cy="5373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D98093E-704E-48A9-AC79-C3230509E8DD}"/>
              </a:ext>
            </a:extLst>
          </p:cNvPr>
          <p:cNvSpPr txBox="1"/>
          <p:nvPr/>
        </p:nvSpPr>
        <p:spPr>
          <a:xfrm>
            <a:off x="10294070" y="4764963"/>
            <a:ext cx="16658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£402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Per resident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40EE6-C6F3-4B72-8D65-4F0D1A676B18}"/>
              </a:ext>
            </a:extLst>
          </p:cNvPr>
          <p:cNvSpPr txBox="1"/>
          <p:nvPr/>
        </p:nvSpPr>
        <p:spPr>
          <a:xfrm>
            <a:off x="319631" y="406800"/>
            <a:ext cx="95279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Core Spending Power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The annual funding from Council Tax 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and Government grant income</a:t>
            </a:r>
          </a:p>
        </p:txBody>
      </p:sp>
    </p:spTree>
    <p:extLst>
      <p:ext uri="{BB962C8B-B14F-4D97-AF65-F5344CB8AC3E}">
        <p14:creationId xmlns:p14="http://schemas.microsoft.com/office/powerpoint/2010/main" val="4863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7AD691-B157-433C-8AB2-E70775BDC698}"/>
              </a:ext>
            </a:extLst>
          </p:cNvPr>
          <p:cNvSpPr txBox="1"/>
          <p:nvPr/>
        </p:nvSpPr>
        <p:spPr>
          <a:xfrm>
            <a:off x="10398978" y="384607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B&amp;NES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£772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F10558-B954-4690-8113-40057144F641}"/>
              </a:ext>
            </a:extLst>
          </p:cNvPr>
          <p:cNvCxnSpPr/>
          <p:nvPr/>
        </p:nvCxnSpPr>
        <p:spPr>
          <a:xfrm flipH="1">
            <a:off x="9805089" y="4263114"/>
            <a:ext cx="593889" cy="5373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4274B89-5E05-4870-9AC7-06CEBA71F3CB}"/>
              </a:ext>
            </a:extLst>
          </p:cNvPr>
          <p:cNvGraphicFramePr>
            <a:graphicFrameLocks/>
          </p:cNvGraphicFramePr>
          <p:nvPr/>
        </p:nvGraphicFramePr>
        <p:xfrm>
          <a:off x="0" y="3059668"/>
          <a:ext cx="10167257" cy="370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62E286A-FFA1-4FCA-B7F6-366B56C58642}"/>
              </a:ext>
            </a:extLst>
          </p:cNvPr>
          <p:cNvSpPr txBox="1"/>
          <p:nvPr/>
        </p:nvSpPr>
        <p:spPr>
          <a:xfrm>
            <a:off x="1352857" y="3059668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Camden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£1,174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EB9CCBB-4460-49F7-91A9-2EB8960CB1FF}"/>
              </a:ext>
            </a:extLst>
          </p:cNvPr>
          <p:cNvCxnSpPr/>
          <p:nvPr/>
        </p:nvCxnSpPr>
        <p:spPr>
          <a:xfrm flipH="1">
            <a:off x="758968" y="3429000"/>
            <a:ext cx="593889" cy="5373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D98093E-704E-48A9-AC79-C3230509E8DD}"/>
              </a:ext>
            </a:extLst>
          </p:cNvPr>
          <p:cNvSpPr txBox="1"/>
          <p:nvPr/>
        </p:nvSpPr>
        <p:spPr>
          <a:xfrm>
            <a:off x="10294070" y="4764963"/>
            <a:ext cx="16658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£402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Per resident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40EE6-C6F3-4B72-8D65-4F0D1A676B18}"/>
              </a:ext>
            </a:extLst>
          </p:cNvPr>
          <p:cNvSpPr txBox="1"/>
          <p:nvPr/>
        </p:nvSpPr>
        <p:spPr>
          <a:xfrm>
            <a:off x="319631" y="406800"/>
            <a:ext cx="95279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Core Spending Power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The annual funding from Council Tax 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and Government grant income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626F06-CACA-4649-B989-BAA78B0C9115}"/>
              </a:ext>
            </a:extLst>
          </p:cNvPr>
          <p:cNvSpPr txBox="1"/>
          <p:nvPr/>
        </p:nvSpPr>
        <p:spPr>
          <a:xfrm>
            <a:off x="8423850" y="2091731"/>
            <a:ext cx="4365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Resident population:</a:t>
            </a:r>
          </a:p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193,282 x £402 = </a:t>
            </a:r>
            <a:r>
              <a:rPr lang="en-GB" sz="2400" b="1" u="sng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£77,699,364 </a:t>
            </a:r>
          </a:p>
          <a:p>
            <a:r>
              <a:rPr lang="en-GB" sz="2400" b="1" dirty="0">
                <a:solidFill>
                  <a:srgbClr val="FF0000"/>
                </a:solidFill>
                <a:latin typeface="Ink Free" panose="03080402000500000000" pitchFamily="66" charset="0"/>
                <a:cs typeface="Vijaya" panose="020B0502040204020203" pitchFamily="18" charset="0"/>
              </a:rPr>
              <a:t>difference in funding</a:t>
            </a:r>
          </a:p>
        </p:txBody>
      </p:sp>
    </p:spTree>
    <p:extLst>
      <p:ext uri="{BB962C8B-B14F-4D97-AF65-F5344CB8AC3E}">
        <p14:creationId xmlns:p14="http://schemas.microsoft.com/office/powerpoint/2010/main" val="261893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7AD691-B157-433C-8AB2-E70775BDC698}"/>
              </a:ext>
            </a:extLst>
          </p:cNvPr>
          <p:cNvSpPr txBox="1"/>
          <p:nvPr/>
        </p:nvSpPr>
        <p:spPr>
          <a:xfrm>
            <a:off x="9944119" y="4466591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B&amp;NES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£772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4274B89-5E05-4870-9AC7-06CEBA71F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410091"/>
              </p:ext>
            </p:extLst>
          </p:nvPr>
        </p:nvGraphicFramePr>
        <p:xfrm>
          <a:off x="0" y="3059668"/>
          <a:ext cx="10167257" cy="370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62E286A-FFA1-4FCA-B7F6-366B56C58642}"/>
              </a:ext>
            </a:extLst>
          </p:cNvPr>
          <p:cNvSpPr txBox="1"/>
          <p:nvPr/>
        </p:nvSpPr>
        <p:spPr>
          <a:xfrm>
            <a:off x="767837" y="326376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Camden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£1,174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40EE6-C6F3-4B72-8D65-4F0D1A676B18}"/>
              </a:ext>
            </a:extLst>
          </p:cNvPr>
          <p:cNvSpPr txBox="1"/>
          <p:nvPr/>
        </p:nvSpPr>
        <p:spPr>
          <a:xfrm>
            <a:off x="319631" y="406800"/>
            <a:ext cx="95279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Core Spending Power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The annual funding from Council Tax </a:t>
            </a: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and Government grant income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A538BE-5A4A-4E01-B024-4C4568003130}"/>
              </a:ext>
            </a:extLst>
          </p:cNvPr>
          <p:cNvSpPr txBox="1"/>
          <p:nvPr/>
        </p:nvSpPr>
        <p:spPr>
          <a:xfrm>
            <a:off x="9020789" y="4154110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Swindon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£792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FF96B1-C552-4586-8D51-97223114B33A}"/>
              </a:ext>
            </a:extLst>
          </p:cNvPr>
          <p:cNvSpPr txBox="1"/>
          <p:nvPr/>
        </p:nvSpPr>
        <p:spPr>
          <a:xfrm>
            <a:off x="8524499" y="3344088"/>
            <a:ext cx="2659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South Gloucestershire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£805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DAC68E-CA8F-4E13-9B1D-21E5592B0E3E}"/>
              </a:ext>
            </a:extLst>
          </p:cNvPr>
          <p:cNvSpPr txBox="1"/>
          <p:nvPr/>
        </p:nvSpPr>
        <p:spPr>
          <a:xfrm>
            <a:off x="7429327" y="3910096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North Somerset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Wiltshire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£832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8099BA-075D-46D4-9BD5-95863F72C728}"/>
              </a:ext>
            </a:extLst>
          </p:cNvPr>
          <p:cNvSpPr txBox="1"/>
          <p:nvPr/>
        </p:nvSpPr>
        <p:spPr>
          <a:xfrm>
            <a:off x="4821190" y="3910096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Bristol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£905</a:t>
            </a:r>
          </a:p>
        </p:txBody>
      </p:sp>
    </p:spTree>
    <p:extLst>
      <p:ext uri="{BB962C8B-B14F-4D97-AF65-F5344CB8AC3E}">
        <p14:creationId xmlns:p14="http://schemas.microsoft.com/office/powerpoint/2010/main" val="367612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AB1475-1EA7-4AEF-828E-9AF569F942FA}"/>
              </a:ext>
            </a:extLst>
          </p:cNvPr>
          <p:cNvSpPr txBox="1"/>
          <p:nvPr/>
        </p:nvSpPr>
        <p:spPr>
          <a:xfrm>
            <a:off x="377073" y="414780"/>
            <a:ext cx="9128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2021/22 Budget Performance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D612F-4561-453B-A0BC-5F3A234CF922}"/>
              </a:ext>
            </a:extLst>
          </p:cNvPr>
          <p:cNvSpPr txBox="1"/>
          <p:nvPr/>
        </p:nvSpPr>
        <p:spPr>
          <a:xfrm>
            <a:off x="1558791" y="1319532"/>
            <a:ext cx="83102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Quarter 2 Forecast </a:t>
            </a:r>
            <a:r>
              <a:rPr lang="en-GB" sz="4400" dirty="0">
                <a:latin typeface="Arial Black" panose="020B0A04020102020204" pitchFamily="34" charset="0"/>
                <a:cs typeface="Arial" panose="020B0604020202020204" pitchFamily="34" charset="0"/>
              </a:rPr>
              <a:t>On Budget</a:t>
            </a:r>
            <a:endParaRPr lang="en-GB" sz="4400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73FB2C-1C61-4669-98A2-67DD8E5AA119}"/>
              </a:ext>
            </a:extLst>
          </p:cNvPr>
          <p:cNvSpPr txBox="1"/>
          <p:nvPr/>
        </p:nvSpPr>
        <p:spPr>
          <a:xfrm>
            <a:off x="377073" y="2314428"/>
            <a:ext cx="6115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Parking income up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£3m</a:t>
            </a:r>
            <a:endParaRPr lang="en-GB" sz="44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D9915-7E2F-4229-AD26-9B4275108717}"/>
              </a:ext>
            </a:extLst>
          </p:cNvPr>
          <p:cNvSpPr txBox="1"/>
          <p:nvPr/>
        </p:nvSpPr>
        <p:spPr>
          <a:xfrm>
            <a:off x="1325161" y="3276229"/>
            <a:ext cx="99100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Childrens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Social Care pressure 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£2m)</a:t>
            </a:r>
            <a:endParaRPr lang="en-GB" sz="4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2B91E3-9BC9-4B7A-B8C8-61111AEE0F30}"/>
              </a:ext>
            </a:extLst>
          </p:cNvPr>
          <p:cNvSpPr txBox="1"/>
          <p:nvPr/>
        </p:nvSpPr>
        <p:spPr>
          <a:xfrm>
            <a:off x="458372" y="4430390"/>
            <a:ext cx="97914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Adult Social Care under budget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£1.4m</a:t>
            </a:r>
            <a:endParaRPr lang="en-GB" sz="4400" b="1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AC6B2-B692-4677-93BB-0BF73908A560}"/>
              </a:ext>
            </a:extLst>
          </p:cNvPr>
          <p:cNvSpPr txBox="1"/>
          <p:nvPr/>
        </p:nvSpPr>
        <p:spPr>
          <a:xfrm>
            <a:off x="1709328" y="5582135"/>
            <a:ext cx="9567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Roman Baths income down 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£1.5m)</a:t>
            </a:r>
            <a:endParaRPr lang="en-GB" sz="4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1E9FEB5D-7786-4DF1-9847-A8DF4BB76918}"/>
              </a:ext>
            </a:extLst>
          </p:cNvPr>
          <p:cNvSpPr/>
          <p:nvPr/>
        </p:nvSpPr>
        <p:spPr>
          <a:xfrm>
            <a:off x="6492850" y="2380440"/>
            <a:ext cx="532436" cy="52060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045ECB23-7A19-49AC-B068-D85EAD497425}"/>
              </a:ext>
            </a:extLst>
          </p:cNvPr>
          <p:cNvSpPr/>
          <p:nvPr/>
        </p:nvSpPr>
        <p:spPr>
          <a:xfrm>
            <a:off x="10214564" y="4430390"/>
            <a:ext cx="532436" cy="52060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E358C4C-A2A5-49C2-8097-2B2186A2AF4D}"/>
              </a:ext>
            </a:extLst>
          </p:cNvPr>
          <p:cNvSpPr/>
          <p:nvPr/>
        </p:nvSpPr>
        <p:spPr>
          <a:xfrm>
            <a:off x="11235246" y="3429000"/>
            <a:ext cx="532436" cy="5206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11EABF1B-87CF-438C-B339-00AFE27EF989}"/>
              </a:ext>
            </a:extLst>
          </p:cNvPr>
          <p:cNvSpPr/>
          <p:nvPr/>
        </p:nvSpPr>
        <p:spPr>
          <a:xfrm>
            <a:off x="11343190" y="5706552"/>
            <a:ext cx="532436" cy="5206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6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AB1475-1EA7-4AEF-828E-9AF569F942FA}"/>
              </a:ext>
            </a:extLst>
          </p:cNvPr>
          <p:cNvSpPr txBox="1"/>
          <p:nvPr/>
        </p:nvSpPr>
        <p:spPr>
          <a:xfrm>
            <a:off x="619669" y="760012"/>
            <a:ext cx="8223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2022/23 Budget Proposals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D612F-4561-453B-A0BC-5F3A234CF922}"/>
              </a:ext>
            </a:extLst>
          </p:cNvPr>
          <p:cNvSpPr txBox="1"/>
          <p:nvPr/>
        </p:nvSpPr>
        <p:spPr>
          <a:xfrm>
            <a:off x="1001775" y="2011596"/>
            <a:ext cx="101884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>
                <a:latin typeface="Arial" panose="020B0604020202020204" pitchFamily="34" charset="0"/>
                <a:cs typeface="Arial" panose="020B0604020202020204" pitchFamily="34" charset="0"/>
              </a:rPr>
              <a:t>To set a Council’s budget we need to demonstrate how we will live within our means and </a:t>
            </a:r>
            <a:r>
              <a:rPr lang="en-GB" sz="4400" b="1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provide assurance upon the robustness of estimates and the adequacy of reserves.</a:t>
            </a:r>
            <a:endParaRPr lang="en-GB" sz="44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028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EAD68-23FD-427B-B3D6-79D9699DE520}"/>
              </a:ext>
            </a:extLst>
          </p:cNvPr>
          <p:cNvSpPr txBox="1"/>
          <p:nvPr/>
        </p:nvSpPr>
        <p:spPr>
          <a:xfrm>
            <a:off x="316540" y="1260538"/>
            <a:ext cx="105657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2021/22 Net Budget 				</a:t>
            </a:r>
            <a:r>
              <a:rPr lang="en-GB" sz="4400" dirty="0">
                <a:latin typeface="Arial Black" panose="020B0A04020102020204" pitchFamily="34" charset="0"/>
              </a:rPr>
              <a:t>£130m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A4426-583C-4806-9835-48BA35951C31}"/>
              </a:ext>
            </a:extLst>
          </p:cNvPr>
          <p:cNvSpPr txBox="1"/>
          <p:nvPr/>
        </p:nvSpPr>
        <p:spPr>
          <a:xfrm>
            <a:off x="316540" y="146387"/>
            <a:ext cx="46208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 Black" panose="020B0A04020102020204" pitchFamily="34" charset="0"/>
              </a:rPr>
              <a:t>The Headlines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B4A6B-6032-4885-8D65-D810BC99D217}"/>
              </a:ext>
            </a:extLst>
          </p:cNvPr>
          <p:cNvSpPr txBox="1"/>
          <p:nvPr/>
        </p:nvSpPr>
        <p:spPr>
          <a:xfrm>
            <a:off x="316540" y="4922806"/>
            <a:ext cx="111299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2022/23 Proposed Net Budget 	</a:t>
            </a:r>
            <a:r>
              <a:rPr lang="en-GB" sz="4400" dirty="0">
                <a:latin typeface="Arial Black" panose="020B0A04020102020204" pitchFamily="34" charset="0"/>
              </a:rPr>
              <a:t>£134.3m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7E656-E0F4-47F3-81A2-BDA4E77BBA47}"/>
              </a:ext>
            </a:extLst>
          </p:cNvPr>
          <p:cNvSpPr txBox="1"/>
          <p:nvPr/>
        </p:nvSpPr>
        <p:spPr>
          <a:xfrm>
            <a:off x="316540" y="2381082"/>
            <a:ext cx="107532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Budget funding requirement 		</a:t>
            </a:r>
            <a:r>
              <a:rPr lang="en-GB" sz="4400" dirty="0">
                <a:latin typeface="Arial Black" panose="020B0A04020102020204" pitchFamily="34" charset="0"/>
              </a:rPr>
              <a:t>£16.6m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9C724-92D4-4C1B-8887-FC243E1FC159}"/>
              </a:ext>
            </a:extLst>
          </p:cNvPr>
          <p:cNvSpPr txBox="1"/>
          <p:nvPr/>
        </p:nvSpPr>
        <p:spPr>
          <a:xfrm>
            <a:off x="316540" y="3651944"/>
            <a:ext cx="111924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Savings and income plans 		</a:t>
            </a:r>
            <a:r>
              <a:rPr lang="en-GB" sz="4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solidFill>
                  <a:srgbClr val="FF0000"/>
                </a:solidFill>
                <a:latin typeface="Arial Black" panose="020B0A04020102020204" pitchFamily="34" charset="0"/>
              </a:rPr>
              <a:t>£12.3m)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01B4E6-03B3-4A8D-B1F6-1BE885D1A0B1}"/>
              </a:ext>
            </a:extLst>
          </p:cNvPr>
          <p:cNvCxnSpPr>
            <a:cxnSpLocks/>
          </p:cNvCxnSpPr>
          <p:nvPr/>
        </p:nvCxnSpPr>
        <p:spPr>
          <a:xfrm>
            <a:off x="466344" y="4727448"/>
            <a:ext cx="108813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80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650</Words>
  <Application>Microsoft Office PowerPoint</Application>
  <PresentationFormat>Widescreen</PresentationFormat>
  <Paragraphs>133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</vt:lpstr>
      <vt:lpstr>Arial Black</vt:lpstr>
      <vt:lpstr>Calibri</vt:lpstr>
      <vt:lpstr>Ink Free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Rothery</dc:creator>
  <cp:lastModifiedBy>Martin White</cp:lastModifiedBy>
  <cp:revision>116</cp:revision>
  <dcterms:created xsi:type="dcterms:W3CDTF">2020-10-16T09:41:43Z</dcterms:created>
  <dcterms:modified xsi:type="dcterms:W3CDTF">2021-12-15T10:33:11Z</dcterms:modified>
</cp:coreProperties>
</file>